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64" r:id="rId1"/>
  </p:sldMasterIdLst>
  <p:notesMasterIdLst>
    <p:notesMasterId r:id="rId22"/>
  </p:notesMasterIdLst>
  <p:sldIdLst>
    <p:sldId id="281" r:id="rId2"/>
    <p:sldId id="282" r:id="rId3"/>
    <p:sldId id="283" r:id="rId4"/>
    <p:sldId id="284" r:id="rId5"/>
    <p:sldId id="285" r:id="rId6"/>
    <p:sldId id="301" r:id="rId7"/>
    <p:sldId id="287" r:id="rId8"/>
    <p:sldId id="289" r:id="rId9"/>
    <p:sldId id="300" r:id="rId10"/>
    <p:sldId id="290" r:id="rId11"/>
    <p:sldId id="298" r:id="rId12"/>
    <p:sldId id="291" r:id="rId13"/>
    <p:sldId id="293" r:id="rId14"/>
    <p:sldId id="296" r:id="rId15"/>
    <p:sldId id="297" r:id="rId16"/>
    <p:sldId id="299" r:id="rId17"/>
    <p:sldId id="302" r:id="rId18"/>
    <p:sldId id="303" r:id="rId19"/>
    <p:sldId id="304"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snapToGrid="0">
      <p:cViewPr varScale="1">
        <p:scale>
          <a:sx n="87" d="100"/>
          <a:sy n="87" d="100"/>
        </p:scale>
        <p:origin x="528" y="58"/>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041900-4312-480A-A1D8-B64A139C5D13}" type="doc">
      <dgm:prSet loTypeId="urn:microsoft.com/office/officeart/2005/8/layout/vList2" loCatId="list" qsTypeId="urn:microsoft.com/office/officeart/2005/8/quickstyle/simple2" qsCatId="simple" csTypeId="urn:microsoft.com/office/officeart/2005/8/colors/accent6_4" csCatId="accent6" phldr="1"/>
      <dgm:spPr/>
      <dgm:t>
        <a:bodyPr/>
        <a:lstStyle/>
        <a:p>
          <a:endParaRPr lang="en-US"/>
        </a:p>
      </dgm:t>
    </dgm:pt>
    <dgm:pt modelId="{2A637B53-FD0C-422D-BE00-1501E3D9767C}">
      <dgm:prSet custT="1"/>
      <dgm:spPr>
        <a:noFill/>
        <a:ln>
          <a:noFill/>
        </a:ln>
      </dgm:spPr>
      <dgm:t>
        <a:bodyPr/>
        <a:lstStyle/>
        <a:p>
          <a:r>
            <a:rPr lang="en-US" sz="1800" b="0" i="0" dirty="0" err="1">
              <a:solidFill>
                <a:srgbClr val="002060"/>
              </a:solidFill>
            </a:rPr>
            <a:t>ElecKart</a:t>
          </a:r>
          <a:r>
            <a:rPr lang="en-US" sz="1800" b="0" i="0" dirty="0">
              <a:solidFill>
                <a:srgbClr val="002060"/>
              </a:solidFill>
            </a:rPr>
            <a:t> is an e-commerce firm specializing in electronic products. Over the last one year, they had spent a significant amount of money in marketing. </a:t>
          </a:r>
        </a:p>
        <a:p>
          <a:r>
            <a:rPr lang="en-US" sz="1800" b="0" i="0" dirty="0">
              <a:solidFill>
                <a:srgbClr val="002060"/>
              </a:solidFill>
            </a:rPr>
            <a:t>Occasionally, they had also offered big-ticket promotions (similar to the Big Billion Day). They are about to create a marketing budget for the next year which includes spending on commercials, online campaigns, and pricing &amp; promotion strategies. </a:t>
          </a:r>
        </a:p>
        <a:p>
          <a:r>
            <a:rPr lang="en-US" sz="1800" b="0" i="0" dirty="0">
              <a:solidFill>
                <a:srgbClr val="002060"/>
              </a:solidFill>
            </a:rPr>
            <a:t>The CFO feels that the money spent over last 12 months on marketing was not sufficiently impactful, and, that they can either cut on the budget or reallocate it optimally across marketing levers to improve the revenue response.</a:t>
          </a:r>
          <a:endParaRPr lang="en-US" sz="1800" dirty="0">
            <a:solidFill>
              <a:srgbClr val="002060"/>
            </a:solidFill>
          </a:endParaRPr>
        </a:p>
      </dgm:t>
    </dgm:pt>
    <dgm:pt modelId="{75B56DD8-17FD-4525-ABD5-42A914210BC6}" type="parTrans" cxnId="{2E4C3845-9FAF-41A7-A9DA-A77EECFD4A2F}">
      <dgm:prSet/>
      <dgm:spPr/>
      <dgm:t>
        <a:bodyPr/>
        <a:lstStyle/>
        <a:p>
          <a:endParaRPr lang="en-US"/>
        </a:p>
      </dgm:t>
    </dgm:pt>
    <dgm:pt modelId="{3D2A2569-519E-434E-BAFE-0D1F938DB459}" type="sibTrans" cxnId="{2E4C3845-9FAF-41A7-A9DA-A77EECFD4A2F}">
      <dgm:prSet/>
      <dgm:spPr/>
      <dgm:t>
        <a:bodyPr/>
        <a:lstStyle/>
        <a:p>
          <a:endParaRPr lang="en-US"/>
        </a:p>
      </dgm:t>
    </dgm:pt>
    <dgm:pt modelId="{D763BCEA-B7C9-4238-9FB4-FC0561966DDE}" type="pres">
      <dgm:prSet presAssocID="{22041900-4312-480A-A1D8-B64A139C5D13}" presName="linear" presStyleCnt="0">
        <dgm:presLayoutVars>
          <dgm:animLvl val="lvl"/>
          <dgm:resizeHandles val="exact"/>
        </dgm:presLayoutVars>
      </dgm:prSet>
      <dgm:spPr/>
    </dgm:pt>
    <dgm:pt modelId="{C66AD1CC-C5BE-454F-8AFB-F4AADCC471C7}" type="pres">
      <dgm:prSet presAssocID="{2A637B53-FD0C-422D-BE00-1501E3D9767C}" presName="parentText" presStyleLbl="node1" presStyleIdx="0" presStyleCnt="1" custScaleY="90582">
        <dgm:presLayoutVars>
          <dgm:chMax val="0"/>
          <dgm:bulletEnabled val="1"/>
        </dgm:presLayoutVars>
      </dgm:prSet>
      <dgm:spPr/>
    </dgm:pt>
  </dgm:ptLst>
  <dgm:cxnLst>
    <dgm:cxn modelId="{2E4C3845-9FAF-41A7-A9DA-A77EECFD4A2F}" srcId="{22041900-4312-480A-A1D8-B64A139C5D13}" destId="{2A637B53-FD0C-422D-BE00-1501E3D9767C}" srcOrd="0" destOrd="0" parTransId="{75B56DD8-17FD-4525-ABD5-42A914210BC6}" sibTransId="{3D2A2569-519E-434E-BAFE-0D1F938DB459}"/>
    <dgm:cxn modelId="{29CB3463-F1C1-4DEF-8918-72C6DD058AC2}" type="presOf" srcId="{22041900-4312-480A-A1D8-B64A139C5D13}" destId="{D763BCEA-B7C9-4238-9FB4-FC0561966DDE}" srcOrd="0" destOrd="0" presId="urn:microsoft.com/office/officeart/2005/8/layout/vList2"/>
    <dgm:cxn modelId="{472B13EB-0611-4595-AB41-C579D01FD6BC}" type="presOf" srcId="{2A637B53-FD0C-422D-BE00-1501E3D9767C}" destId="{C66AD1CC-C5BE-454F-8AFB-F4AADCC471C7}" srcOrd="0" destOrd="0" presId="urn:microsoft.com/office/officeart/2005/8/layout/vList2"/>
    <dgm:cxn modelId="{00D841E5-BD0D-49E2-A531-5466806C18A3}" type="presParOf" srcId="{D763BCEA-B7C9-4238-9FB4-FC0561966DDE}" destId="{C66AD1CC-C5BE-454F-8AFB-F4AADCC471C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AD1CC-C5BE-454F-8AFB-F4AADCC471C7}">
      <dsp:nvSpPr>
        <dsp:cNvPr id="0" name=""/>
        <dsp:cNvSpPr/>
      </dsp:nvSpPr>
      <dsp:spPr>
        <a:xfrm>
          <a:off x="0" y="301654"/>
          <a:ext cx="10360617" cy="2306145"/>
        </a:xfrm>
        <a:prstGeom prst="roundRect">
          <a:avLst/>
        </a:prstGeom>
        <a:noFill/>
        <a:ln w="50800" cap="flat" cmpd="sng" algn="in">
          <a:no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dirty="0" err="1">
              <a:solidFill>
                <a:srgbClr val="002060"/>
              </a:solidFill>
            </a:rPr>
            <a:t>ElecKart</a:t>
          </a:r>
          <a:r>
            <a:rPr lang="en-US" sz="1800" b="0" i="0" kern="1200" dirty="0">
              <a:solidFill>
                <a:srgbClr val="002060"/>
              </a:solidFill>
            </a:rPr>
            <a:t> is an e-commerce firm specializing in electronic products. Over the last one year, they had spent a significant amount of money in marketing. </a:t>
          </a:r>
        </a:p>
        <a:p>
          <a:pPr marL="0" lvl="0" indent="0" algn="l" defTabSz="800100">
            <a:lnSpc>
              <a:spcPct val="90000"/>
            </a:lnSpc>
            <a:spcBef>
              <a:spcPct val="0"/>
            </a:spcBef>
            <a:spcAft>
              <a:spcPct val="35000"/>
            </a:spcAft>
            <a:buNone/>
          </a:pPr>
          <a:r>
            <a:rPr lang="en-US" sz="1800" b="0" i="0" kern="1200" dirty="0">
              <a:solidFill>
                <a:srgbClr val="002060"/>
              </a:solidFill>
            </a:rPr>
            <a:t>Occasionally, they had also offered big-ticket promotions (similar to the Big Billion Day). They are about to create a marketing budget for the next year which includes spending on commercials, online campaigns, and pricing &amp; promotion strategies. </a:t>
          </a:r>
        </a:p>
        <a:p>
          <a:pPr marL="0" lvl="0" indent="0" algn="l" defTabSz="800100">
            <a:lnSpc>
              <a:spcPct val="90000"/>
            </a:lnSpc>
            <a:spcBef>
              <a:spcPct val="0"/>
            </a:spcBef>
            <a:spcAft>
              <a:spcPct val="35000"/>
            </a:spcAft>
            <a:buNone/>
          </a:pPr>
          <a:r>
            <a:rPr lang="en-US" sz="1800" b="0" i="0" kern="1200" dirty="0">
              <a:solidFill>
                <a:srgbClr val="002060"/>
              </a:solidFill>
            </a:rPr>
            <a:t>The CFO feels that the money spent over last 12 months on marketing was not sufficiently impactful, and, that they can either cut on the budget or reallocate it optimally across marketing levers to improve the revenue response.</a:t>
          </a:r>
          <a:endParaRPr lang="en-US" sz="1800" kern="1200" dirty="0">
            <a:solidFill>
              <a:srgbClr val="002060"/>
            </a:solidFill>
          </a:endParaRPr>
        </a:p>
      </dsp:txBody>
      <dsp:txXfrm>
        <a:off x="112577" y="414231"/>
        <a:ext cx="10135463" cy="208099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309023-AF2B-4043-B228-F191CADC9BB1}" type="datetimeFigureOut">
              <a:rPr lang="en-IN" smtClean="0"/>
              <a:t>18-02-2018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4517F-9C19-4E9A-AB98-AA89BD9F1D1D}" type="slidenum">
              <a:rPr lang="en-IN" smtClean="0"/>
              <a:t>‹#›</a:t>
            </a:fld>
            <a:endParaRPr lang="en-IN"/>
          </a:p>
        </p:txBody>
      </p:sp>
    </p:spTree>
    <p:extLst>
      <p:ext uri="{BB962C8B-B14F-4D97-AF65-F5344CB8AC3E}">
        <p14:creationId xmlns:p14="http://schemas.microsoft.com/office/powerpoint/2010/main" val="2867562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70C018FE-C8D6-4A9C-A702-41F1E0C1C452}" type="datetimeFigureOut">
              <a:rPr lang="en-IN" smtClean="0"/>
              <a:t>18-02-2018</a:t>
            </a:fld>
            <a:endParaRPr lang="en-IN"/>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IN"/>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B4FB9132-D0D3-4182-9F3A-A2B393A6FF16}" type="slidenum">
              <a:rPr lang="en-IN" smtClean="0"/>
              <a:t>‹#›</a:t>
            </a:fld>
            <a:endParaRPr lang="en-IN"/>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9607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18-02-2018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787878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018FE-C8D6-4A9C-A702-41F1E0C1C452}" type="datetimeFigureOut">
              <a:rPr lang="en-IN" smtClean="0"/>
              <a:t>18-02-2018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4281410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IN"/>
              <a:t>09-06-2016</a:t>
            </a:r>
            <a:endParaRPr lang="en-IN" dirty="0"/>
          </a:p>
        </p:txBody>
      </p:sp>
      <p:sp>
        <p:nvSpPr>
          <p:cNvPr id="5" name="Footer Placeholder 4"/>
          <p:cNvSpPr>
            <a:spLocks noGrp="1"/>
          </p:cNvSpPr>
          <p:nvPr>
            <p:ph type="ftr" sz="quarter" idx="11"/>
          </p:nvPr>
        </p:nvSpPr>
        <p:spPr/>
        <p:txBody>
          <a:bodyPr/>
          <a:lstStyle/>
          <a:p>
            <a:r>
              <a:rPr lang="en-IN"/>
              <a:t>Investment Case Study</a:t>
            </a:r>
            <a:endParaRPr lang="en-IN" dirty="0"/>
          </a:p>
        </p:txBody>
      </p:sp>
      <p:sp>
        <p:nvSpPr>
          <p:cNvPr id="6" name="Slide Number Placeholder 5"/>
          <p:cNvSpPr>
            <a:spLocks noGrp="1"/>
          </p:cNvSpPr>
          <p:nvPr>
            <p:ph type="sldNum" sz="quarter" idx="12"/>
          </p:nvPr>
        </p:nvSpPr>
        <p:spPr/>
        <p:txBody>
          <a:bodyPr/>
          <a:lstStyle/>
          <a:p>
            <a:r>
              <a:rPr lang="en-IN"/>
              <a:t>1</a:t>
            </a:r>
            <a:endParaRPr lang="en-IN" dirty="0"/>
          </a:p>
        </p:txBody>
      </p:sp>
    </p:spTree>
    <p:extLst>
      <p:ext uri="{BB962C8B-B14F-4D97-AF65-F5344CB8AC3E}">
        <p14:creationId xmlns:p14="http://schemas.microsoft.com/office/powerpoint/2010/main" val="2173738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70C018FE-C8D6-4A9C-A702-41F1E0C1C452}" type="datetimeFigureOut">
              <a:rPr lang="en-IN" smtClean="0"/>
              <a:t>18-02-2018</a:t>
            </a:fld>
            <a:endParaRPr lang="en-IN"/>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IN"/>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B4FB9132-D0D3-4182-9F3A-A2B393A6FF16}" type="slidenum">
              <a:rPr lang="en-IN" smtClean="0"/>
              <a:t>‹#›</a:t>
            </a:fld>
            <a:endParaRPr lang="en-IN"/>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87539425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C018FE-C8D6-4A9C-A702-41F1E0C1C452}" type="datetimeFigureOut">
              <a:rPr lang="en-IN" smtClean="0"/>
              <a:t>18-02-2018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895611502"/>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C018FE-C8D6-4A9C-A702-41F1E0C1C452}" type="datetimeFigureOut">
              <a:rPr lang="en-IN" smtClean="0"/>
              <a:t>18-02-2018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1659730048"/>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C018FE-C8D6-4A9C-A702-41F1E0C1C452}" type="datetimeFigureOut">
              <a:rPr lang="en-IN" smtClean="0"/>
              <a:t>18-02-2018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672093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018FE-C8D6-4A9C-A702-41F1E0C1C452}" type="datetimeFigureOut">
              <a:rPr lang="en-IN" smtClean="0"/>
              <a:t>18-02-2018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2268844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70C018FE-C8D6-4A9C-A702-41F1E0C1C452}" type="datetimeFigureOut">
              <a:rPr lang="en-IN" smtClean="0"/>
              <a:t>18-02-2018</a:t>
            </a:fld>
            <a:endParaRPr lang="en-IN"/>
          </a:p>
        </p:txBody>
      </p:sp>
      <p:sp>
        <p:nvSpPr>
          <p:cNvPr id="6" name="Footer Placeholder 5"/>
          <p:cNvSpPr>
            <a:spLocks noGrp="1"/>
          </p:cNvSpPr>
          <p:nvPr>
            <p:ph type="ftr" sz="quarter" idx="11"/>
          </p:nvPr>
        </p:nvSpPr>
        <p:spPr>
          <a:xfrm>
            <a:off x="2103620" y="6375679"/>
            <a:ext cx="3482179" cy="345796"/>
          </a:xfrm>
        </p:spPr>
        <p:txBody>
          <a:bodyPr/>
          <a:lstStyle/>
          <a:p>
            <a:endParaRPr lang="en-IN"/>
          </a:p>
        </p:txBody>
      </p:sp>
      <p:sp>
        <p:nvSpPr>
          <p:cNvPr id="7" name="Slide Number Placeholder 6"/>
          <p:cNvSpPr>
            <a:spLocks noGrp="1"/>
          </p:cNvSpPr>
          <p:nvPr>
            <p:ph type="sldNum" sz="quarter" idx="12"/>
          </p:nvPr>
        </p:nvSpPr>
        <p:spPr>
          <a:xfrm>
            <a:off x="5691014" y="6375679"/>
            <a:ext cx="1232456" cy="345796"/>
          </a:xfrm>
        </p:spPr>
        <p:txBody>
          <a:bodyPr/>
          <a:lstStyle/>
          <a:p>
            <a:fld id="{B4FB9132-D0D3-4182-9F3A-A2B393A6FF16}" type="slidenum">
              <a:rPr lang="en-IN" smtClean="0"/>
              <a:t>‹#›</a:t>
            </a:fld>
            <a:endParaRPr lang="en-IN"/>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7492077"/>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70C018FE-C8D6-4A9C-A702-41F1E0C1C452}" type="datetimeFigureOut">
              <a:rPr lang="en-IN" smtClean="0"/>
              <a:t>18-02-2018</a:t>
            </a:fld>
            <a:endParaRPr lang="en-IN"/>
          </a:p>
        </p:txBody>
      </p:sp>
      <p:sp>
        <p:nvSpPr>
          <p:cNvPr id="6" name="Footer Placeholder 5"/>
          <p:cNvSpPr>
            <a:spLocks noGrp="1"/>
          </p:cNvSpPr>
          <p:nvPr>
            <p:ph type="ftr" sz="quarter" idx="11"/>
          </p:nvPr>
        </p:nvSpPr>
        <p:spPr>
          <a:xfrm>
            <a:off x="2103621" y="6375679"/>
            <a:ext cx="3482178" cy="345796"/>
          </a:xfrm>
        </p:spPr>
        <p:txBody>
          <a:bodyPr/>
          <a:lstStyle/>
          <a:p>
            <a:endParaRPr lang="en-IN"/>
          </a:p>
        </p:txBody>
      </p:sp>
      <p:sp>
        <p:nvSpPr>
          <p:cNvPr id="7" name="Slide Number Placeholder 6"/>
          <p:cNvSpPr>
            <a:spLocks noGrp="1"/>
          </p:cNvSpPr>
          <p:nvPr>
            <p:ph type="sldNum" sz="quarter" idx="12"/>
          </p:nvPr>
        </p:nvSpPr>
        <p:spPr>
          <a:xfrm>
            <a:off x="5687568" y="6375679"/>
            <a:ext cx="1234440" cy="345796"/>
          </a:xfrm>
        </p:spPr>
        <p:txBody>
          <a:bodyPr/>
          <a:lstStyle/>
          <a:p>
            <a:fld id="{B4FB9132-D0D3-4182-9F3A-A2B393A6FF16}" type="slidenum">
              <a:rPr lang="en-IN" smtClean="0"/>
              <a:t>‹#›</a:t>
            </a:fld>
            <a:endParaRPr lang="en-IN"/>
          </a:p>
        </p:txBody>
      </p:sp>
    </p:spTree>
    <p:extLst>
      <p:ext uri="{BB962C8B-B14F-4D97-AF65-F5344CB8AC3E}">
        <p14:creationId xmlns:p14="http://schemas.microsoft.com/office/powerpoint/2010/main" val="2327383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70C018FE-C8D6-4A9C-A702-41F1E0C1C452}" type="datetimeFigureOut">
              <a:rPr lang="en-IN" smtClean="0"/>
              <a:t>18-02-2018</a:t>
            </a:fld>
            <a:endParaRPr lang="en-IN"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r>
              <a:rPr lang="en-IN"/>
              <a:t>Investment Case Study</a:t>
            </a:r>
            <a:endParaRPr lang="en-IN"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r>
              <a:rPr lang="en-IN"/>
              <a:t>1</a:t>
            </a:r>
            <a:endParaRPr lang="en-IN"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Picture 8">
            <a:extLst>
              <a:ext uri="{FF2B5EF4-FFF2-40B4-BE49-F238E27FC236}">
                <a16:creationId xmlns:a16="http://schemas.microsoft.com/office/drawing/2014/main" id="{C868F935-8DD0-4597-B30E-7EA19EC304B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449353" y="325938"/>
            <a:ext cx="1446787" cy="379864"/>
          </a:xfrm>
          <a:prstGeom prst="rect">
            <a:avLst/>
          </a:prstGeom>
        </p:spPr>
      </p:pic>
      <p:pic>
        <p:nvPicPr>
          <p:cNvPr id="10" name="Picture 9">
            <a:extLst>
              <a:ext uri="{FF2B5EF4-FFF2-40B4-BE49-F238E27FC236}">
                <a16:creationId xmlns:a16="http://schemas.microsoft.com/office/drawing/2014/main" id="{8021104B-DEFE-4EF4-9720-B11652C14123}"/>
              </a:ext>
            </a:extLst>
          </p:cNvPr>
          <p:cNvPicPr>
            <a:picLocks noChangeAspect="1"/>
          </p:cNvPicPr>
          <p:nvPr userDrawn="1"/>
        </p:nvPicPr>
        <p:blipFill>
          <a:blip r:embed="rId14">
            <a:extLst>
              <a:ext uri="{BEBA8EAE-BF5A-486C-A8C5-ECC9F3942E4B}">
                <a14:imgProps xmlns:a14="http://schemas.microsoft.com/office/drawing/2010/main">
                  <a14:imgLayer r:embed="rId15">
                    <a14:imgEffect>
                      <a14:backgroundRemoval t="535" b="100000" l="0" r="100000">
                        <a14:foregroundMark x1="19244" y1="37433" x2="19244" y2="37433"/>
                        <a14:foregroundMark x1="31959" y1="47059" x2="31959" y2="47059"/>
                        <a14:foregroundMark x1="19931" y1="64171" x2="19931" y2="64171"/>
                        <a14:foregroundMark x1="28179" y1="70053" x2="28179" y2="70053"/>
                        <a14:foregroundMark x1="42612" y1="71123" x2="42612" y2="71123"/>
                        <a14:foregroundMark x1="55326" y1="65775" x2="55326" y2="65775"/>
                        <a14:foregroundMark x1="61856" y1="66845" x2="61856" y2="66845"/>
                        <a14:foregroundMark x1="37113" y1="24599" x2="37113" y2="24599"/>
                        <a14:foregroundMark x1="34708" y1="11765" x2="34708" y2="11765"/>
                        <a14:foregroundMark x1="23711" y1="11765" x2="23711" y2="11765"/>
                        <a14:foregroundMark x1="23711" y1="22995" x2="23711" y2="22995"/>
                        <a14:foregroundMark x1="39863" y1="40107" x2="39863" y2="40107"/>
                        <a14:foregroundMark x1="26460" y1="47059" x2="26460" y2="47059"/>
                      </a14:backgroundRemoval>
                    </a14:imgEffect>
                  </a14:imgLayer>
                </a14:imgProps>
              </a:ext>
              <a:ext uri="{28A0092B-C50C-407E-A947-70E740481C1C}">
                <a14:useLocalDpi xmlns:a14="http://schemas.microsoft.com/office/drawing/2010/main" val="0"/>
              </a:ext>
            </a:extLst>
          </a:blip>
          <a:stretch>
            <a:fillRect/>
          </a:stretch>
        </p:blipFill>
        <p:spPr>
          <a:xfrm>
            <a:off x="2" y="177768"/>
            <a:ext cx="1268279" cy="815011"/>
          </a:xfrm>
          <a:prstGeom prst="rect">
            <a:avLst/>
          </a:prstGeom>
        </p:spPr>
      </p:pic>
    </p:spTree>
    <p:extLst>
      <p:ext uri="{BB962C8B-B14F-4D97-AF65-F5344CB8AC3E}">
        <p14:creationId xmlns:p14="http://schemas.microsoft.com/office/powerpoint/2010/main" val="2358446624"/>
      </p:ext>
    </p:extLst>
  </p:cSld>
  <p:clrMap bg1="lt1" tx1="dk1" bg2="lt2" tx2="dk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0ED50-19C9-4BBB-942E-7F690675FD74}"/>
              </a:ext>
            </a:extLst>
          </p:cNvPr>
          <p:cNvSpPr>
            <a:spLocks noGrp="1"/>
          </p:cNvSpPr>
          <p:nvPr>
            <p:ph type="title"/>
          </p:nvPr>
        </p:nvSpPr>
        <p:spPr>
          <a:xfrm>
            <a:off x="4834986" y="1"/>
            <a:ext cx="6766078" cy="4927601"/>
          </a:xfrm>
        </p:spPr>
        <p:txBody>
          <a:bodyPr vert="horz" lIns="91440" tIns="45720" rIns="91440" bIns="45720" rtlCol="0" anchor="ctr">
            <a:normAutofit/>
          </a:bodyPr>
          <a:lstStyle/>
          <a:p>
            <a:r>
              <a:rPr lang="en-US" sz="3200" b="1" dirty="0">
                <a:solidFill>
                  <a:srgbClr val="00B050"/>
                </a:solidFill>
              </a:rPr>
              <a:t>e-</a:t>
            </a:r>
            <a:r>
              <a:rPr lang="en-US" sz="3600" b="1" kern="1200" dirty="0">
                <a:solidFill>
                  <a:srgbClr val="FFC000"/>
                </a:solidFill>
                <a:latin typeface="+mj-lt"/>
                <a:ea typeface="+mj-ea"/>
                <a:cs typeface="+mj-cs"/>
              </a:rPr>
              <a:t>commerce</a:t>
            </a:r>
            <a:endParaRPr lang="en-US" sz="3200" b="1" dirty="0">
              <a:solidFill>
                <a:srgbClr val="FFC000"/>
              </a:solidFill>
            </a:endParaRPr>
          </a:p>
        </p:txBody>
      </p:sp>
      <p:sp>
        <p:nvSpPr>
          <p:cNvPr id="4" name="Title 3">
            <a:extLst>
              <a:ext uri="{FF2B5EF4-FFF2-40B4-BE49-F238E27FC236}">
                <a16:creationId xmlns:a16="http://schemas.microsoft.com/office/drawing/2014/main" id="{7388F785-9F84-4FA5-9A3C-2E627355FFD2}"/>
              </a:ext>
            </a:extLst>
          </p:cNvPr>
          <p:cNvSpPr>
            <a:spLocks noGrp="1"/>
          </p:cNvSpPr>
          <p:nvPr>
            <p:ph idx="1"/>
          </p:nvPr>
        </p:nvSpPr>
        <p:spPr>
          <a:xfrm>
            <a:off x="964760" y="0"/>
            <a:ext cx="2707937" cy="4927602"/>
          </a:xfrm>
        </p:spPr>
        <p:txBody>
          <a:bodyPr vert="horz" lIns="91440" tIns="45720" rIns="91440" bIns="45720" rtlCol="0" anchor="ctr">
            <a:normAutofit/>
          </a:bodyPr>
          <a:lstStyle/>
          <a:p>
            <a:pPr marL="0" indent="0" algn="r">
              <a:buNone/>
            </a:pPr>
            <a:r>
              <a:rPr lang="en-US" sz="3200" b="1" dirty="0">
                <a:solidFill>
                  <a:srgbClr val="002060"/>
                </a:solidFill>
              </a:rPr>
              <a:t>Capstone Project</a:t>
            </a:r>
          </a:p>
        </p:txBody>
      </p:sp>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58E55C8A-2834-47AE-B4B7-CB857ECAF2EC}"/>
              </a:ext>
            </a:extLst>
          </p:cNvPr>
          <p:cNvSpPr/>
          <p:nvPr/>
        </p:nvSpPr>
        <p:spPr>
          <a:xfrm>
            <a:off x="8167838" y="6055783"/>
            <a:ext cx="1948867" cy="338554"/>
          </a:xfrm>
          <a:prstGeom prst="rect">
            <a:avLst/>
          </a:prstGeom>
        </p:spPr>
        <p:txBody>
          <a:bodyPr wrap="none">
            <a:spAutoFit/>
          </a:bodyPr>
          <a:lstStyle/>
          <a:p>
            <a:r>
              <a:rPr lang="en-US" sz="1600" b="1" dirty="0">
                <a:solidFill>
                  <a:srgbClr val="002060"/>
                </a:solidFill>
                <a:latin typeface="font-regular"/>
              </a:rPr>
              <a:t>Mentor and Advisor</a:t>
            </a:r>
            <a:r>
              <a:rPr lang="en-US" sz="1600" b="1" dirty="0">
                <a:latin typeface="font-regular"/>
              </a:rPr>
              <a:t>:</a:t>
            </a:r>
          </a:p>
        </p:txBody>
      </p:sp>
      <p:sp>
        <p:nvSpPr>
          <p:cNvPr id="33" name="Rectangle 32">
            <a:extLst>
              <a:ext uri="{FF2B5EF4-FFF2-40B4-BE49-F238E27FC236}">
                <a16:creationId xmlns:a16="http://schemas.microsoft.com/office/drawing/2014/main" id="{496DD795-D149-4282-BF8D-FE5F5B8DC06D}"/>
              </a:ext>
            </a:extLst>
          </p:cNvPr>
          <p:cNvSpPr/>
          <p:nvPr/>
        </p:nvSpPr>
        <p:spPr>
          <a:xfrm>
            <a:off x="9100754" y="6386460"/>
            <a:ext cx="2031903" cy="338554"/>
          </a:xfrm>
          <a:prstGeom prst="rect">
            <a:avLst/>
          </a:prstGeom>
        </p:spPr>
        <p:txBody>
          <a:bodyPr wrap="none">
            <a:spAutoFit/>
          </a:bodyPr>
          <a:lstStyle/>
          <a:p>
            <a:r>
              <a:rPr lang="en-US" sz="1600" b="1" dirty="0">
                <a:solidFill>
                  <a:srgbClr val="FFC000"/>
                </a:solidFill>
                <a:latin typeface="font-regular"/>
              </a:rPr>
              <a:t>Karthikeyan Sankaran</a:t>
            </a:r>
            <a:endParaRPr lang="en-US" sz="1600" b="1" dirty="0">
              <a:solidFill>
                <a:srgbClr val="FFC000"/>
              </a:solidFill>
            </a:endParaRPr>
          </a:p>
        </p:txBody>
      </p:sp>
      <p:pic>
        <p:nvPicPr>
          <p:cNvPr id="27" name="Picture 26">
            <a:extLst>
              <a:ext uri="{FF2B5EF4-FFF2-40B4-BE49-F238E27FC236}">
                <a16:creationId xmlns:a16="http://schemas.microsoft.com/office/drawing/2014/main" id="{349C1C4A-1416-4907-AD58-7F4931573B09}"/>
              </a:ext>
            </a:extLst>
          </p:cNvPr>
          <p:cNvPicPr>
            <a:picLocks noChangeAspect="1"/>
          </p:cNvPicPr>
          <p:nvPr/>
        </p:nvPicPr>
        <p:blipFill>
          <a:blip r:embed="rId2"/>
          <a:stretch>
            <a:fillRect/>
          </a:stretch>
        </p:blipFill>
        <p:spPr>
          <a:xfrm>
            <a:off x="5223921" y="2842226"/>
            <a:ext cx="2682407" cy="2085376"/>
          </a:xfrm>
          <a:prstGeom prst="rect">
            <a:avLst/>
          </a:prstGeom>
          <a:effectLst>
            <a:glow rad="127000">
              <a:schemeClr val="bg2"/>
            </a:glow>
          </a:effectLst>
        </p:spPr>
      </p:pic>
      <p:cxnSp>
        <p:nvCxnSpPr>
          <p:cNvPr id="35" name="Straight Connector 34">
            <a:extLst>
              <a:ext uri="{FF2B5EF4-FFF2-40B4-BE49-F238E27FC236}">
                <a16:creationId xmlns:a16="http://schemas.microsoft.com/office/drawing/2014/main" id="{2352158F-1BE2-4134-B111-FD5D7B460534}"/>
              </a:ext>
            </a:extLst>
          </p:cNvPr>
          <p:cNvCxnSpPr/>
          <p:nvPr/>
        </p:nvCxnSpPr>
        <p:spPr>
          <a:xfrm>
            <a:off x="4248727" y="1256145"/>
            <a:ext cx="0" cy="4404824"/>
          </a:xfrm>
          <a:prstGeom prst="line">
            <a:avLst/>
          </a:prstGeom>
          <a:ln w="50800" cmpd="sng">
            <a:solidFill>
              <a:schemeClr val="tx2"/>
            </a:solidFill>
          </a:ln>
        </p:spPr>
        <p:style>
          <a:lnRef idx="1">
            <a:schemeClr val="accent1"/>
          </a:lnRef>
          <a:fillRef idx="0">
            <a:schemeClr val="accent1"/>
          </a:fillRef>
          <a:effectRef idx="0">
            <a:schemeClr val="accent1"/>
          </a:effectRef>
          <a:fontRef idx="minor">
            <a:schemeClr val="tx1"/>
          </a:fontRef>
        </p:style>
      </p:cxnSp>
      <p:pic>
        <p:nvPicPr>
          <p:cNvPr id="37" name="Picture 36" descr="A person wearing a suit and tie&#10;&#10;Description generated with very high confidence">
            <a:extLst>
              <a:ext uri="{FF2B5EF4-FFF2-40B4-BE49-F238E27FC236}">
                <a16:creationId xmlns:a16="http://schemas.microsoft.com/office/drawing/2014/main" id="{B6E3E441-3B2C-4797-8156-C3A4E5C6C9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255" y="5881720"/>
            <a:ext cx="665019" cy="839554"/>
          </a:xfrm>
          <a:prstGeom prst="rect">
            <a:avLst/>
          </a:prstGeom>
        </p:spPr>
      </p:pic>
    </p:spTree>
    <p:extLst>
      <p:ext uri="{BB962C8B-B14F-4D97-AF65-F5344CB8AC3E}">
        <p14:creationId xmlns:p14="http://schemas.microsoft.com/office/powerpoint/2010/main" val="509646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616924"/>
            <a:ext cx="8153366" cy="405840"/>
          </a:xfrm>
        </p:spPr>
        <p:txBody>
          <a:bodyPr vert="horz" lIns="91440" tIns="45720" rIns="91440" bIns="45720" rtlCol="0" anchor="ctr">
            <a:normAutofit fontScale="90000"/>
          </a:bodyPr>
          <a:lstStyle/>
          <a:p>
            <a:r>
              <a:rPr lang="en-US" sz="2000" dirty="0">
                <a:solidFill>
                  <a:srgbClr val="FFC000"/>
                </a:solidFill>
              </a:rPr>
              <a:t>Data Understanding, Preparation and EDA: </a:t>
            </a:r>
            <a:r>
              <a:rPr lang="en-US" sz="2000" dirty="0">
                <a:solidFill>
                  <a:srgbClr val="002060"/>
                </a:solidFill>
              </a:rPr>
              <a:t>Data Visualization</a:t>
            </a:r>
            <a:br>
              <a:rPr lang="en-US" sz="3700" dirty="0"/>
            </a:br>
            <a:br>
              <a:rPr lang="en-US" sz="3700" dirty="0"/>
            </a:br>
            <a:endParaRPr lang="en-US" sz="3700" dirty="0"/>
          </a:p>
        </p:txBody>
      </p:sp>
      <p:sp>
        <p:nvSpPr>
          <p:cNvPr id="6" name="Title 2">
            <a:extLst>
              <a:ext uri="{FF2B5EF4-FFF2-40B4-BE49-F238E27FC236}">
                <a16:creationId xmlns:a16="http://schemas.microsoft.com/office/drawing/2014/main" id="{F846AD13-7ED1-4D6A-9DEC-296CE4583F75}"/>
              </a:ext>
            </a:extLst>
          </p:cNvPr>
          <p:cNvSpPr txBox="1">
            <a:spLocks/>
          </p:cNvSpPr>
          <p:nvPr/>
        </p:nvSpPr>
        <p:spPr>
          <a:xfrm>
            <a:off x="1138417" y="1878674"/>
            <a:ext cx="3379340" cy="40584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1200" dirty="0">
                <a:solidFill>
                  <a:srgbClr val="002060"/>
                </a:solidFill>
              </a:rPr>
              <a:t>Weekly Sales – Camera Accessories</a:t>
            </a:r>
          </a:p>
        </p:txBody>
      </p:sp>
      <p:sp>
        <p:nvSpPr>
          <p:cNvPr id="5" name="Rectangle 4">
            <a:extLst>
              <a:ext uri="{FF2B5EF4-FFF2-40B4-BE49-F238E27FC236}">
                <a16:creationId xmlns:a16="http://schemas.microsoft.com/office/drawing/2014/main" id="{0465C602-7B72-4B67-A04A-684CCB761C0B}"/>
              </a:ext>
            </a:extLst>
          </p:cNvPr>
          <p:cNvSpPr/>
          <p:nvPr/>
        </p:nvSpPr>
        <p:spPr>
          <a:xfrm>
            <a:off x="1138416" y="2438401"/>
            <a:ext cx="4811300" cy="5315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600" dirty="0">
                <a:solidFill>
                  <a:srgbClr val="002060"/>
                </a:solidFill>
              </a:rPr>
              <a:t>Graph shows Weekly Sales and Media Investment of Camera Accessories.</a:t>
            </a:r>
          </a:p>
          <a:p>
            <a:pPr marL="285750" indent="-285750">
              <a:buFont typeface="Wingdings" panose="05000000000000000000" pitchFamily="2" charset="2"/>
              <a:buChar char="§"/>
            </a:pPr>
            <a:r>
              <a:rPr lang="en-US" sz="1600" dirty="0">
                <a:solidFill>
                  <a:srgbClr val="002060"/>
                </a:solidFill>
              </a:rPr>
              <a:t>Between week 15 – 21, sales is peak, Week 21 recording highest</a:t>
            </a:r>
          </a:p>
        </p:txBody>
      </p:sp>
      <p:pic>
        <p:nvPicPr>
          <p:cNvPr id="3" name="Picture 2"/>
          <p:cNvPicPr>
            <a:picLocks noChangeAspect="1"/>
          </p:cNvPicPr>
          <p:nvPr/>
        </p:nvPicPr>
        <p:blipFill>
          <a:blip r:embed="rId2"/>
          <a:stretch>
            <a:fillRect/>
          </a:stretch>
        </p:blipFill>
        <p:spPr>
          <a:xfrm>
            <a:off x="6818020" y="2520495"/>
            <a:ext cx="4319454" cy="3952875"/>
          </a:xfrm>
          <a:prstGeom prst="rect">
            <a:avLst/>
          </a:prstGeom>
        </p:spPr>
      </p:pic>
      <p:pic>
        <p:nvPicPr>
          <p:cNvPr id="4" name="Picture 3"/>
          <p:cNvPicPr>
            <a:picLocks noChangeAspect="1"/>
          </p:cNvPicPr>
          <p:nvPr/>
        </p:nvPicPr>
        <p:blipFill>
          <a:blip r:embed="rId3"/>
          <a:stretch>
            <a:fillRect/>
          </a:stretch>
        </p:blipFill>
        <p:spPr>
          <a:xfrm>
            <a:off x="1138416" y="3561983"/>
            <a:ext cx="5033784" cy="2486568"/>
          </a:xfrm>
          <a:prstGeom prst="rect">
            <a:avLst/>
          </a:prstGeom>
        </p:spPr>
      </p:pic>
    </p:spTree>
    <p:extLst>
      <p:ext uri="{BB962C8B-B14F-4D97-AF65-F5344CB8AC3E}">
        <p14:creationId xmlns:p14="http://schemas.microsoft.com/office/powerpoint/2010/main" val="2656270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616924"/>
            <a:ext cx="8153366" cy="405840"/>
          </a:xfrm>
        </p:spPr>
        <p:txBody>
          <a:bodyPr vert="horz" lIns="91440" tIns="45720" rIns="91440" bIns="45720" rtlCol="0" anchor="ctr">
            <a:normAutofit fontScale="90000"/>
          </a:bodyPr>
          <a:lstStyle/>
          <a:p>
            <a:r>
              <a:rPr lang="en-US" sz="2000" dirty="0">
                <a:solidFill>
                  <a:srgbClr val="FFC000"/>
                </a:solidFill>
              </a:rPr>
              <a:t>Data Understanding, Preparation and EDA: </a:t>
            </a:r>
            <a:r>
              <a:rPr lang="en-US" sz="2000" dirty="0">
                <a:solidFill>
                  <a:srgbClr val="002060"/>
                </a:solidFill>
              </a:rPr>
              <a:t>DATA VISUALIZATION </a:t>
            </a:r>
            <a:r>
              <a:rPr lang="en-US" sz="2000" dirty="0">
                <a:solidFill>
                  <a:srgbClr val="FFC000"/>
                </a:solidFill>
              </a:rPr>
              <a:t> </a:t>
            </a:r>
            <a:br>
              <a:rPr lang="en-US" sz="3700" dirty="0"/>
            </a:br>
            <a:br>
              <a:rPr lang="en-US" sz="3700" dirty="0"/>
            </a:br>
            <a:endParaRPr lang="en-US" sz="3700" dirty="0"/>
          </a:p>
        </p:txBody>
      </p:sp>
      <p:sp>
        <p:nvSpPr>
          <p:cNvPr id="6" name="Title 2">
            <a:extLst>
              <a:ext uri="{FF2B5EF4-FFF2-40B4-BE49-F238E27FC236}">
                <a16:creationId xmlns:a16="http://schemas.microsoft.com/office/drawing/2014/main" id="{F846AD13-7ED1-4D6A-9DEC-296CE4583F75}"/>
              </a:ext>
            </a:extLst>
          </p:cNvPr>
          <p:cNvSpPr txBox="1">
            <a:spLocks/>
          </p:cNvSpPr>
          <p:nvPr/>
        </p:nvSpPr>
        <p:spPr>
          <a:xfrm>
            <a:off x="1138417" y="1878674"/>
            <a:ext cx="3379340" cy="40584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1200" dirty="0">
                <a:solidFill>
                  <a:srgbClr val="002060"/>
                </a:solidFill>
              </a:rPr>
              <a:t>Weekly Sales – Gaming Accessories</a:t>
            </a:r>
          </a:p>
        </p:txBody>
      </p:sp>
      <p:pic>
        <p:nvPicPr>
          <p:cNvPr id="2" name="Picture 1"/>
          <p:cNvPicPr>
            <a:picLocks noChangeAspect="1"/>
          </p:cNvPicPr>
          <p:nvPr/>
        </p:nvPicPr>
        <p:blipFill>
          <a:blip r:embed="rId2"/>
          <a:stretch>
            <a:fillRect/>
          </a:stretch>
        </p:blipFill>
        <p:spPr>
          <a:xfrm>
            <a:off x="6974380" y="2022764"/>
            <a:ext cx="4365050" cy="3933825"/>
          </a:xfrm>
          <a:prstGeom prst="rect">
            <a:avLst/>
          </a:prstGeom>
        </p:spPr>
      </p:pic>
      <p:sp>
        <p:nvSpPr>
          <p:cNvPr id="11" name="Rectangle 10">
            <a:extLst/>
          </p:cNvPr>
          <p:cNvSpPr/>
          <p:nvPr/>
        </p:nvSpPr>
        <p:spPr>
          <a:xfrm>
            <a:off x="1138416" y="2438401"/>
            <a:ext cx="4855984" cy="3602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600" dirty="0">
                <a:solidFill>
                  <a:srgbClr val="002060"/>
                </a:solidFill>
              </a:rPr>
              <a:t>Graph shows Weekly Sales and Media Investment of Gaming Accessories.</a:t>
            </a:r>
          </a:p>
          <a:p>
            <a:pPr marL="285750" indent="-285750">
              <a:buFont typeface="Wingdings" panose="05000000000000000000" pitchFamily="2" charset="2"/>
              <a:buChar char="§"/>
            </a:pPr>
            <a:r>
              <a:rPr lang="en-US" sz="1600" dirty="0">
                <a:solidFill>
                  <a:srgbClr val="002060"/>
                </a:solidFill>
              </a:rPr>
              <a:t>Week 21, sales has highest peak.</a:t>
            </a:r>
          </a:p>
        </p:txBody>
      </p:sp>
      <p:pic>
        <p:nvPicPr>
          <p:cNvPr id="7" name="Picture 6"/>
          <p:cNvPicPr>
            <a:picLocks noChangeAspect="1"/>
          </p:cNvPicPr>
          <p:nvPr/>
        </p:nvPicPr>
        <p:blipFill>
          <a:blip r:embed="rId3"/>
          <a:stretch>
            <a:fillRect/>
          </a:stretch>
        </p:blipFill>
        <p:spPr>
          <a:xfrm>
            <a:off x="1422132" y="3632144"/>
            <a:ext cx="4990620" cy="1863781"/>
          </a:xfrm>
          <a:prstGeom prst="rect">
            <a:avLst/>
          </a:prstGeom>
        </p:spPr>
      </p:pic>
    </p:spTree>
    <p:extLst>
      <p:ext uri="{BB962C8B-B14F-4D97-AF65-F5344CB8AC3E}">
        <p14:creationId xmlns:p14="http://schemas.microsoft.com/office/powerpoint/2010/main" val="3683294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616924"/>
            <a:ext cx="8153366" cy="405840"/>
          </a:xfrm>
        </p:spPr>
        <p:txBody>
          <a:bodyPr vert="horz" lIns="91440" tIns="45720" rIns="91440" bIns="45720" rtlCol="0" anchor="ctr">
            <a:normAutofit fontScale="90000"/>
          </a:bodyPr>
          <a:lstStyle/>
          <a:p>
            <a:r>
              <a:rPr lang="en-US" sz="2000" dirty="0">
                <a:solidFill>
                  <a:srgbClr val="FFC000"/>
                </a:solidFill>
              </a:rPr>
              <a:t>Data Understanding, Preparation and EDA: </a:t>
            </a:r>
            <a:r>
              <a:rPr lang="en-US" sz="2000" dirty="0">
                <a:solidFill>
                  <a:srgbClr val="002060"/>
                </a:solidFill>
              </a:rPr>
              <a:t>DATA VISUALIZATION </a:t>
            </a:r>
            <a:r>
              <a:rPr lang="en-US" sz="2000" dirty="0">
                <a:solidFill>
                  <a:srgbClr val="FFC000"/>
                </a:solidFill>
              </a:rPr>
              <a:t> </a:t>
            </a:r>
            <a:br>
              <a:rPr lang="en-US" sz="3700" dirty="0"/>
            </a:br>
            <a:br>
              <a:rPr lang="en-US" sz="3700" dirty="0"/>
            </a:br>
            <a:endParaRPr lang="en-US" sz="3700" dirty="0"/>
          </a:p>
        </p:txBody>
      </p:sp>
      <p:sp>
        <p:nvSpPr>
          <p:cNvPr id="6" name="Title 2">
            <a:extLst>
              <a:ext uri="{FF2B5EF4-FFF2-40B4-BE49-F238E27FC236}">
                <a16:creationId xmlns:a16="http://schemas.microsoft.com/office/drawing/2014/main" id="{F846AD13-7ED1-4D6A-9DEC-296CE4583F75}"/>
              </a:ext>
            </a:extLst>
          </p:cNvPr>
          <p:cNvSpPr txBox="1">
            <a:spLocks/>
          </p:cNvSpPr>
          <p:nvPr/>
        </p:nvSpPr>
        <p:spPr>
          <a:xfrm>
            <a:off x="1138417" y="1878674"/>
            <a:ext cx="3379340" cy="40584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1200" dirty="0">
                <a:solidFill>
                  <a:srgbClr val="002060"/>
                </a:solidFill>
              </a:rPr>
              <a:t>Weekly Sales – Home AUDIO</a:t>
            </a:r>
          </a:p>
        </p:txBody>
      </p:sp>
      <p:sp>
        <p:nvSpPr>
          <p:cNvPr id="10" name="Rectangle 9">
            <a:extLst/>
          </p:cNvPr>
          <p:cNvSpPr/>
          <p:nvPr/>
        </p:nvSpPr>
        <p:spPr>
          <a:xfrm>
            <a:off x="1138416" y="2438401"/>
            <a:ext cx="4811300" cy="5315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600" dirty="0">
                <a:solidFill>
                  <a:srgbClr val="002060"/>
                </a:solidFill>
              </a:rPr>
              <a:t>Graph shows Weekly Sales and Media Investment of Home Audio.</a:t>
            </a:r>
          </a:p>
          <a:p>
            <a:pPr marL="285750" indent="-285750">
              <a:buFont typeface="Wingdings" panose="05000000000000000000" pitchFamily="2" charset="2"/>
              <a:buChar char="§"/>
            </a:pPr>
            <a:r>
              <a:rPr lang="en-US" sz="1600" dirty="0">
                <a:solidFill>
                  <a:srgbClr val="002060"/>
                </a:solidFill>
              </a:rPr>
              <a:t>Week 21, sales has highest peak</a:t>
            </a:r>
          </a:p>
        </p:txBody>
      </p:sp>
      <p:pic>
        <p:nvPicPr>
          <p:cNvPr id="4" name="Picture 3"/>
          <p:cNvPicPr>
            <a:picLocks noChangeAspect="1"/>
          </p:cNvPicPr>
          <p:nvPr/>
        </p:nvPicPr>
        <p:blipFill>
          <a:blip r:embed="rId2"/>
          <a:stretch>
            <a:fillRect/>
          </a:stretch>
        </p:blipFill>
        <p:spPr>
          <a:xfrm>
            <a:off x="6718420" y="2284515"/>
            <a:ext cx="4262695" cy="3800475"/>
          </a:xfrm>
          <a:prstGeom prst="rect">
            <a:avLst/>
          </a:prstGeom>
        </p:spPr>
      </p:pic>
      <p:pic>
        <p:nvPicPr>
          <p:cNvPr id="7" name="Picture 6"/>
          <p:cNvPicPr>
            <a:picLocks noChangeAspect="1"/>
          </p:cNvPicPr>
          <p:nvPr/>
        </p:nvPicPr>
        <p:blipFill>
          <a:blip r:embed="rId3"/>
          <a:stretch>
            <a:fillRect/>
          </a:stretch>
        </p:blipFill>
        <p:spPr>
          <a:xfrm>
            <a:off x="1138417" y="3385584"/>
            <a:ext cx="5033784" cy="2371687"/>
          </a:xfrm>
          <a:prstGeom prst="rect">
            <a:avLst/>
          </a:prstGeom>
        </p:spPr>
      </p:pic>
    </p:spTree>
    <p:extLst>
      <p:ext uri="{BB962C8B-B14F-4D97-AF65-F5344CB8AC3E}">
        <p14:creationId xmlns:p14="http://schemas.microsoft.com/office/powerpoint/2010/main" val="3500258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557764"/>
            <a:ext cx="8153366" cy="405840"/>
          </a:xfrm>
        </p:spPr>
        <p:txBody>
          <a:bodyPr vert="horz" lIns="91440" tIns="45720" rIns="91440" bIns="45720" rtlCol="0" anchor="ctr">
            <a:normAutofit fontScale="90000"/>
          </a:bodyPr>
          <a:lstStyle/>
          <a:p>
            <a:r>
              <a:rPr lang="en-US" sz="2000" dirty="0">
                <a:solidFill>
                  <a:srgbClr val="FFC000"/>
                </a:solidFill>
              </a:rPr>
              <a:t>Data Understanding, Preparation and EDA: </a:t>
            </a:r>
            <a:r>
              <a:rPr lang="en-US" sz="2000" dirty="0">
                <a:solidFill>
                  <a:srgbClr val="002060"/>
                </a:solidFill>
              </a:rPr>
              <a:t>DATA VISUALIZATION </a:t>
            </a:r>
            <a:r>
              <a:rPr lang="en-US" sz="2000" dirty="0">
                <a:solidFill>
                  <a:srgbClr val="FFC000"/>
                </a:solidFill>
              </a:rPr>
              <a:t> </a:t>
            </a:r>
            <a:br>
              <a:rPr lang="en-US" sz="3700" dirty="0"/>
            </a:br>
            <a:br>
              <a:rPr lang="en-US" sz="3700" dirty="0"/>
            </a:br>
            <a:endParaRPr lang="en-US" sz="3700" dirty="0"/>
          </a:p>
        </p:txBody>
      </p:sp>
      <p:sp>
        <p:nvSpPr>
          <p:cNvPr id="6" name="Title 2">
            <a:extLst>
              <a:ext uri="{FF2B5EF4-FFF2-40B4-BE49-F238E27FC236}">
                <a16:creationId xmlns:a16="http://schemas.microsoft.com/office/drawing/2014/main" id="{F846AD13-7ED1-4D6A-9DEC-296CE4583F75}"/>
              </a:ext>
            </a:extLst>
          </p:cNvPr>
          <p:cNvSpPr txBox="1">
            <a:spLocks/>
          </p:cNvSpPr>
          <p:nvPr/>
        </p:nvSpPr>
        <p:spPr>
          <a:xfrm>
            <a:off x="1138416" y="1861516"/>
            <a:ext cx="3379340" cy="405841"/>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1200" dirty="0">
                <a:solidFill>
                  <a:srgbClr val="002060"/>
                </a:solidFill>
              </a:rPr>
              <a:t>MONTHLY Sales (camera accessories) v/s media investment</a:t>
            </a:r>
          </a:p>
        </p:txBody>
      </p:sp>
      <p:sp>
        <p:nvSpPr>
          <p:cNvPr id="5" name="Rectangle 4">
            <a:extLst>
              <a:ext uri="{FF2B5EF4-FFF2-40B4-BE49-F238E27FC236}">
                <a16:creationId xmlns:a16="http://schemas.microsoft.com/office/drawing/2014/main" id="{0465C602-7B72-4B67-A04A-684CCB761C0B}"/>
              </a:ext>
            </a:extLst>
          </p:cNvPr>
          <p:cNvSpPr/>
          <p:nvPr/>
        </p:nvSpPr>
        <p:spPr>
          <a:xfrm>
            <a:off x="1022101" y="3667369"/>
            <a:ext cx="4192998" cy="4494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600" dirty="0">
                <a:solidFill>
                  <a:srgbClr val="002060"/>
                </a:solidFill>
              </a:rPr>
              <a:t>Graph shows monthly Camera Accessories sales v/s Media investment.</a:t>
            </a:r>
          </a:p>
          <a:p>
            <a:pPr marL="285750" indent="-285750">
              <a:buFont typeface="Wingdings" panose="05000000000000000000" pitchFamily="2" charset="2"/>
              <a:buChar char="§"/>
            </a:pPr>
            <a:endParaRPr lang="en-US" sz="1600" dirty="0">
              <a:solidFill>
                <a:srgbClr val="002060"/>
              </a:solidFill>
            </a:endParaRPr>
          </a:p>
          <a:p>
            <a:pPr marL="285750" indent="-285750">
              <a:buFont typeface="Wingdings" panose="05000000000000000000" pitchFamily="2" charset="2"/>
              <a:buChar char="§"/>
            </a:pPr>
            <a:r>
              <a:rPr lang="en-IN" sz="1600" dirty="0">
                <a:solidFill>
                  <a:srgbClr val="002060"/>
                </a:solidFill>
              </a:rPr>
              <a:t>Graphs show a Carry Over Effect of media investment impact on Sales for 1 month</a:t>
            </a:r>
          </a:p>
          <a:p>
            <a:pPr marL="285750" indent="-285750">
              <a:buFont typeface="Wingdings" panose="05000000000000000000" pitchFamily="2" charset="2"/>
              <a:buChar char="§"/>
            </a:pPr>
            <a:endParaRPr lang="en-US" sz="1600" dirty="0">
              <a:solidFill>
                <a:srgbClr val="002060"/>
              </a:solidFill>
            </a:endParaRPr>
          </a:p>
        </p:txBody>
      </p:sp>
      <p:pic>
        <p:nvPicPr>
          <p:cNvPr id="2" name="Picture 1">
            <a:extLst>
              <a:ext uri="{FF2B5EF4-FFF2-40B4-BE49-F238E27FC236}">
                <a16:creationId xmlns:a16="http://schemas.microsoft.com/office/drawing/2014/main" id="{1DE88B89-E127-4E9D-8AC3-A97BC1AC752F}"/>
              </a:ext>
            </a:extLst>
          </p:cNvPr>
          <p:cNvPicPr>
            <a:picLocks noChangeAspect="1"/>
          </p:cNvPicPr>
          <p:nvPr/>
        </p:nvPicPr>
        <p:blipFill>
          <a:blip r:embed="rId2"/>
          <a:stretch>
            <a:fillRect/>
          </a:stretch>
        </p:blipFill>
        <p:spPr>
          <a:xfrm>
            <a:off x="5114442" y="2146516"/>
            <a:ext cx="4897906" cy="4711484"/>
          </a:xfrm>
          <a:prstGeom prst="rect">
            <a:avLst/>
          </a:prstGeom>
        </p:spPr>
      </p:pic>
      <p:pic>
        <p:nvPicPr>
          <p:cNvPr id="10" name="Picture 9">
            <a:extLst>
              <a:ext uri="{FF2B5EF4-FFF2-40B4-BE49-F238E27FC236}">
                <a16:creationId xmlns:a16="http://schemas.microsoft.com/office/drawing/2014/main" id="{C3D95070-98F8-465B-9AC7-41A2CCA4FF3F}"/>
              </a:ext>
            </a:extLst>
          </p:cNvPr>
          <p:cNvPicPr>
            <a:picLocks noChangeAspect="1"/>
          </p:cNvPicPr>
          <p:nvPr/>
        </p:nvPicPr>
        <p:blipFill>
          <a:blip r:embed="rId3"/>
          <a:stretch>
            <a:fillRect/>
          </a:stretch>
        </p:blipFill>
        <p:spPr>
          <a:xfrm>
            <a:off x="10208365" y="2166525"/>
            <a:ext cx="1469607" cy="4657240"/>
          </a:xfrm>
          <a:prstGeom prst="rect">
            <a:avLst/>
          </a:prstGeom>
        </p:spPr>
      </p:pic>
    </p:spTree>
    <p:extLst>
      <p:ext uri="{BB962C8B-B14F-4D97-AF65-F5344CB8AC3E}">
        <p14:creationId xmlns:p14="http://schemas.microsoft.com/office/powerpoint/2010/main" val="496719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557764"/>
            <a:ext cx="8153366" cy="405840"/>
          </a:xfrm>
        </p:spPr>
        <p:txBody>
          <a:bodyPr vert="horz" lIns="91440" tIns="45720" rIns="91440" bIns="45720" rtlCol="0" anchor="ctr">
            <a:normAutofit fontScale="90000"/>
          </a:bodyPr>
          <a:lstStyle/>
          <a:p>
            <a:r>
              <a:rPr lang="en-US" sz="2000" dirty="0">
                <a:solidFill>
                  <a:srgbClr val="FFC000"/>
                </a:solidFill>
              </a:rPr>
              <a:t>Data Understanding, Preparation and EDA: </a:t>
            </a:r>
            <a:r>
              <a:rPr lang="en-US" sz="2000" dirty="0">
                <a:solidFill>
                  <a:srgbClr val="002060"/>
                </a:solidFill>
              </a:rPr>
              <a:t>DATA VISUALIZATION</a:t>
            </a:r>
            <a:br>
              <a:rPr lang="en-US" sz="3700" dirty="0"/>
            </a:br>
            <a:br>
              <a:rPr lang="en-US" sz="3700" dirty="0"/>
            </a:br>
            <a:endParaRPr lang="en-US" sz="3700" dirty="0"/>
          </a:p>
        </p:txBody>
      </p:sp>
      <p:sp>
        <p:nvSpPr>
          <p:cNvPr id="6" name="Title 2">
            <a:extLst>
              <a:ext uri="{FF2B5EF4-FFF2-40B4-BE49-F238E27FC236}">
                <a16:creationId xmlns:a16="http://schemas.microsoft.com/office/drawing/2014/main" id="{F846AD13-7ED1-4D6A-9DEC-296CE4583F75}"/>
              </a:ext>
            </a:extLst>
          </p:cNvPr>
          <p:cNvSpPr txBox="1">
            <a:spLocks/>
          </p:cNvSpPr>
          <p:nvPr/>
        </p:nvSpPr>
        <p:spPr>
          <a:xfrm>
            <a:off x="1138416" y="1861516"/>
            <a:ext cx="3379340" cy="405841"/>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1200" dirty="0">
                <a:solidFill>
                  <a:srgbClr val="002060"/>
                </a:solidFill>
              </a:rPr>
              <a:t>MONTHLY Sales (GAMING accessories) v/s media investment</a:t>
            </a:r>
          </a:p>
        </p:txBody>
      </p:sp>
      <p:sp>
        <p:nvSpPr>
          <p:cNvPr id="5" name="Rectangle 4">
            <a:extLst>
              <a:ext uri="{FF2B5EF4-FFF2-40B4-BE49-F238E27FC236}">
                <a16:creationId xmlns:a16="http://schemas.microsoft.com/office/drawing/2014/main" id="{0465C602-7B72-4B67-A04A-684CCB761C0B}"/>
              </a:ext>
            </a:extLst>
          </p:cNvPr>
          <p:cNvSpPr/>
          <p:nvPr/>
        </p:nvSpPr>
        <p:spPr>
          <a:xfrm>
            <a:off x="1022101" y="3667369"/>
            <a:ext cx="4192998" cy="4494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600" dirty="0">
                <a:solidFill>
                  <a:srgbClr val="002060"/>
                </a:solidFill>
              </a:rPr>
              <a:t>Graph shows monthly Gaming Accessories sales v/s Media investment.</a:t>
            </a:r>
          </a:p>
          <a:p>
            <a:pPr marL="285750" indent="-285750">
              <a:buFont typeface="Wingdings" panose="05000000000000000000" pitchFamily="2" charset="2"/>
              <a:buChar char="§"/>
            </a:pPr>
            <a:endParaRPr lang="en-US" sz="1600" dirty="0">
              <a:solidFill>
                <a:srgbClr val="002060"/>
              </a:solidFill>
            </a:endParaRPr>
          </a:p>
          <a:p>
            <a:pPr marL="285750" indent="-285750">
              <a:buFont typeface="Wingdings" panose="05000000000000000000" pitchFamily="2" charset="2"/>
              <a:buChar char="§"/>
            </a:pPr>
            <a:r>
              <a:rPr lang="en-IN" sz="1600" dirty="0">
                <a:solidFill>
                  <a:srgbClr val="002060"/>
                </a:solidFill>
              </a:rPr>
              <a:t>Graphs show a Carry Over Effect of media investment impact on Sales for 1 month</a:t>
            </a:r>
          </a:p>
          <a:p>
            <a:pPr marL="285750" indent="-285750">
              <a:buFont typeface="Wingdings" panose="05000000000000000000" pitchFamily="2" charset="2"/>
              <a:buChar char="§"/>
            </a:pPr>
            <a:endParaRPr lang="en-US" sz="1600" dirty="0">
              <a:solidFill>
                <a:srgbClr val="002060"/>
              </a:solidFill>
            </a:endParaRPr>
          </a:p>
        </p:txBody>
      </p:sp>
      <p:pic>
        <p:nvPicPr>
          <p:cNvPr id="3" name="Picture 2">
            <a:extLst>
              <a:ext uri="{FF2B5EF4-FFF2-40B4-BE49-F238E27FC236}">
                <a16:creationId xmlns:a16="http://schemas.microsoft.com/office/drawing/2014/main" id="{C0AF623A-059C-45B8-98E0-0824507DCB07}"/>
              </a:ext>
            </a:extLst>
          </p:cNvPr>
          <p:cNvPicPr>
            <a:picLocks noChangeAspect="1"/>
          </p:cNvPicPr>
          <p:nvPr/>
        </p:nvPicPr>
        <p:blipFill>
          <a:blip r:embed="rId2"/>
          <a:stretch>
            <a:fillRect/>
          </a:stretch>
        </p:blipFill>
        <p:spPr>
          <a:xfrm>
            <a:off x="5083444" y="2166525"/>
            <a:ext cx="4804475" cy="4657240"/>
          </a:xfrm>
          <a:prstGeom prst="rect">
            <a:avLst/>
          </a:prstGeom>
        </p:spPr>
      </p:pic>
      <p:pic>
        <p:nvPicPr>
          <p:cNvPr id="11" name="Picture 10">
            <a:extLst>
              <a:ext uri="{FF2B5EF4-FFF2-40B4-BE49-F238E27FC236}">
                <a16:creationId xmlns:a16="http://schemas.microsoft.com/office/drawing/2014/main" id="{C140D433-5152-4FB8-91E9-EBE1B6AC0BBF}"/>
              </a:ext>
            </a:extLst>
          </p:cNvPr>
          <p:cNvPicPr>
            <a:picLocks noChangeAspect="1"/>
          </p:cNvPicPr>
          <p:nvPr/>
        </p:nvPicPr>
        <p:blipFill>
          <a:blip r:embed="rId3"/>
          <a:stretch>
            <a:fillRect/>
          </a:stretch>
        </p:blipFill>
        <p:spPr>
          <a:xfrm>
            <a:off x="10061927" y="2166525"/>
            <a:ext cx="1546303" cy="4513244"/>
          </a:xfrm>
          <a:prstGeom prst="rect">
            <a:avLst/>
          </a:prstGeom>
        </p:spPr>
      </p:pic>
    </p:spTree>
    <p:extLst>
      <p:ext uri="{BB962C8B-B14F-4D97-AF65-F5344CB8AC3E}">
        <p14:creationId xmlns:p14="http://schemas.microsoft.com/office/powerpoint/2010/main" val="68140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557764"/>
            <a:ext cx="8153366" cy="405840"/>
          </a:xfrm>
        </p:spPr>
        <p:txBody>
          <a:bodyPr vert="horz" lIns="91440" tIns="45720" rIns="91440" bIns="45720" rtlCol="0" anchor="ctr">
            <a:normAutofit fontScale="90000"/>
          </a:bodyPr>
          <a:lstStyle/>
          <a:p>
            <a:r>
              <a:rPr lang="en-US" sz="2000" dirty="0">
                <a:solidFill>
                  <a:srgbClr val="FFC000"/>
                </a:solidFill>
              </a:rPr>
              <a:t>Data Understanding, Preparation and EDA: </a:t>
            </a:r>
            <a:r>
              <a:rPr lang="en-US" sz="2000" dirty="0">
                <a:solidFill>
                  <a:srgbClr val="002060"/>
                </a:solidFill>
              </a:rPr>
              <a:t>DATA VISUALIZATION</a:t>
            </a:r>
            <a:br>
              <a:rPr lang="en-US" sz="3700" dirty="0"/>
            </a:br>
            <a:br>
              <a:rPr lang="en-US" sz="3700" dirty="0"/>
            </a:br>
            <a:endParaRPr lang="en-US" sz="3700" dirty="0"/>
          </a:p>
        </p:txBody>
      </p:sp>
      <p:sp>
        <p:nvSpPr>
          <p:cNvPr id="6" name="Title 2">
            <a:extLst>
              <a:ext uri="{FF2B5EF4-FFF2-40B4-BE49-F238E27FC236}">
                <a16:creationId xmlns:a16="http://schemas.microsoft.com/office/drawing/2014/main" id="{F846AD13-7ED1-4D6A-9DEC-296CE4583F75}"/>
              </a:ext>
            </a:extLst>
          </p:cNvPr>
          <p:cNvSpPr txBox="1">
            <a:spLocks/>
          </p:cNvSpPr>
          <p:nvPr/>
        </p:nvSpPr>
        <p:spPr>
          <a:xfrm>
            <a:off x="1138416" y="1861516"/>
            <a:ext cx="3379340" cy="405841"/>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1200" dirty="0">
                <a:solidFill>
                  <a:srgbClr val="002060"/>
                </a:solidFill>
              </a:rPr>
              <a:t>MONTHLY Sales (HOME AUDIO) v/s media investment</a:t>
            </a:r>
          </a:p>
        </p:txBody>
      </p:sp>
      <p:sp>
        <p:nvSpPr>
          <p:cNvPr id="5" name="Rectangle 4">
            <a:extLst>
              <a:ext uri="{FF2B5EF4-FFF2-40B4-BE49-F238E27FC236}">
                <a16:creationId xmlns:a16="http://schemas.microsoft.com/office/drawing/2014/main" id="{0465C602-7B72-4B67-A04A-684CCB761C0B}"/>
              </a:ext>
            </a:extLst>
          </p:cNvPr>
          <p:cNvSpPr/>
          <p:nvPr/>
        </p:nvSpPr>
        <p:spPr>
          <a:xfrm>
            <a:off x="1022101" y="3667369"/>
            <a:ext cx="4192998" cy="4494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600" dirty="0">
                <a:solidFill>
                  <a:srgbClr val="002060"/>
                </a:solidFill>
              </a:rPr>
              <a:t>Graph shows monthly Home Audio v/s Media investment.</a:t>
            </a:r>
          </a:p>
          <a:p>
            <a:pPr marL="285750" indent="-285750">
              <a:buFont typeface="Wingdings" panose="05000000000000000000" pitchFamily="2" charset="2"/>
              <a:buChar char="§"/>
            </a:pPr>
            <a:endParaRPr lang="en-US" sz="1600" dirty="0">
              <a:solidFill>
                <a:srgbClr val="002060"/>
              </a:solidFill>
            </a:endParaRPr>
          </a:p>
          <a:p>
            <a:pPr marL="285750" indent="-285750">
              <a:buFont typeface="Wingdings" panose="05000000000000000000" pitchFamily="2" charset="2"/>
              <a:buChar char="§"/>
            </a:pPr>
            <a:r>
              <a:rPr lang="en-IN" sz="1600" dirty="0">
                <a:solidFill>
                  <a:srgbClr val="002060"/>
                </a:solidFill>
              </a:rPr>
              <a:t>Graphs show a Carry Over Effect of media investment impact on Sales for 1 month</a:t>
            </a:r>
          </a:p>
          <a:p>
            <a:pPr marL="285750" indent="-285750">
              <a:buFont typeface="Wingdings" panose="05000000000000000000" pitchFamily="2" charset="2"/>
              <a:buChar char="§"/>
            </a:pPr>
            <a:endParaRPr lang="en-US" sz="1600" dirty="0">
              <a:solidFill>
                <a:srgbClr val="002060"/>
              </a:solidFill>
            </a:endParaRPr>
          </a:p>
        </p:txBody>
      </p:sp>
      <p:pic>
        <p:nvPicPr>
          <p:cNvPr id="11" name="Picture 10">
            <a:extLst>
              <a:ext uri="{FF2B5EF4-FFF2-40B4-BE49-F238E27FC236}">
                <a16:creationId xmlns:a16="http://schemas.microsoft.com/office/drawing/2014/main" id="{49F1C613-9B28-45F3-BE0A-DB02BDCE966C}"/>
              </a:ext>
            </a:extLst>
          </p:cNvPr>
          <p:cNvPicPr>
            <a:picLocks noChangeAspect="1"/>
          </p:cNvPicPr>
          <p:nvPr/>
        </p:nvPicPr>
        <p:blipFill>
          <a:blip r:embed="rId2"/>
          <a:stretch>
            <a:fillRect/>
          </a:stretch>
        </p:blipFill>
        <p:spPr>
          <a:xfrm>
            <a:off x="10266740" y="2146516"/>
            <a:ext cx="1428750" cy="4595247"/>
          </a:xfrm>
          <a:prstGeom prst="rect">
            <a:avLst/>
          </a:prstGeom>
        </p:spPr>
      </p:pic>
      <p:pic>
        <p:nvPicPr>
          <p:cNvPr id="3" name="Picture 2">
            <a:extLst>
              <a:ext uri="{FF2B5EF4-FFF2-40B4-BE49-F238E27FC236}">
                <a16:creationId xmlns:a16="http://schemas.microsoft.com/office/drawing/2014/main" id="{BB7AE538-3959-4EEA-A551-D18D617A115D}"/>
              </a:ext>
            </a:extLst>
          </p:cNvPr>
          <p:cNvPicPr>
            <a:picLocks noChangeAspect="1"/>
          </p:cNvPicPr>
          <p:nvPr/>
        </p:nvPicPr>
        <p:blipFill>
          <a:blip r:embed="rId3"/>
          <a:stretch>
            <a:fillRect/>
          </a:stretch>
        </p:blipFill>
        <p:spPr>
          <a:xfrm>
            <a:off x="5106692" y="2146516"/>
            <a:ext cx="5049044" cy="4711484"/>
          </a:xfrm>
          <a:prstGeom prst="rect">
            <a:avLst/>
          </a:prstGeom>
        </p:spPr>
      </p:pic>
    </p:spTree>
    <p:extLst>
      <p:ext uri="{BB962C8B-B14F-4D97-AF65-F5344CB8AC3E}">
        <p14:creationId xmlns:p14="http://schemas.microsoft.com/office/powerpoint/2010/main" val="3860760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225255"/>
            <a:ext cx="8153366" cy="405840"/>
          </a:xfrm>
        </p:spPr>
        <p:txBody>
          <a:bodyPr vert="horz" lIns="91440" tIns="45720" rIns="91440" bIns="45720" rtlCol="0" anchor="ctr">
            <a:noAutofit/>
          </a:bodyPr>
          <a:lstStyle/>
          <a:p>
            <a:r>
              <a:rPr lang="en-US" sz="1800" dirty="0">
                <a:solidFill>
                  <a:srgbClr val="FFC000"/>
                </a:solidFill>
              </a:rPr>
              <a:t>Model GENERATION/ Evaluation:</a:t>
            </a:r>
            <a:br>
              <a:rPr lang="en-US" sz="1800" dirty="0">
                <a:solidFill>
                  <a:srgbClr val="FFC000"/>
                </a:solidFill>
              </a:rPr>
            </a:br>
            <a:br>
              <a:rPr lang="en-US" sz="1800" dirty="0">
                <a:solidFill>
                  <a:srgbClr val="FFC000"/>
                </a:solidFill>
              </a:rPr>
            </a:br>
            <a:endParaRPr lang="en-US" sz="1800" dirty="0">
              <a:solidFill>
                <a:srgbClr val="FFC000"/>
              </a:solidFill>
            </a:endParaRPr>
          </a:p>
        </p:txBody>
      </p:sp>
      <p:sp>
        <p:nvSpPr>
          <p:cNvPr id="5" name="Rectangle 4">
            <a:extLst>
              <a:ext uri="{FF2B5EF4-FFF2-40B4-BE49-F238E27FC236}">
                <a16:creationId xmlns:a16="http://schemas.microsoft.com/office/drawing/2014/main" id="{0465C602-7B72-4B67-A04A-684CCB761C0B}"/>
              </a:ext>
            </a:extLst>
          </p:cNvPr>
          <p:cNvSpPr/>
          <p:nvPr/>
        </p:nvSpPr>
        <p:spPr>
          <a:xfrm>
            <a:off x="1138416" y="3777051"/>
            <a:ext cx="3864224" cy="7712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600" dirty="0">
                <a:solidFill>
                  <a:srgbClr val="002060"/>
                </a:solidFill>
              </a:rPr>
              <a:t>Product MRP and </a:t>
            </a:r>
            <a:r>
              <a:rPr lang="en-US" sz="1600" dirty="0" err="1">
                <a:solidFill>
                  <a:srgbClr val="002060"/>
                </a:solidFill>
              </a:rPr>
              <a:t>PromotionWeek</a:t>
            </a:r>
            <a:r>
              <a:rPr lang="en-US" sz="1600" dirty="0">
                <a:solidFill>
                  <a:srgbClr val="002060"/>
                </a:solidFill>
              </a:rPr>
              <a:t> and  </a:t>
            </a:r>
            <a:r>
              <a:rPr lang="en-US" sz="1600" dirty="0" err="1">
                <a:solidFill>
                  <a:srgbClr val="002060"/>
                </a:solidFill>
              </a:rPr>
              <a:t>Adstock</a:t>
            </a:r>
            <a:r>
              <a:rPr lang="en-US" sz="1600" dirty="0">
                <a:solidFill>
                  <a:srgbClr val="002060"/>
                </a:solidFill>
              </a:rPr>
              <a:t> identified as relevant attributes.</a:t>
            </a:r>
          </a:p>
          <a:p>
            <a:pPr marL="285750" indent="-285750">
              <a:buFont typeface="Wingdings" panose="05000000000000000000" pitchFamily="2" charset="2"/>
              <a:buChar char="§"/>
            </a:pPr>
            <a:endParaRPr lang="en-US" sz="1600" dirty="0">
              <a:solidFill>
                <a:srgbClr val="002060"/>
              </a:solidFill>
            </a:endParaRPr>
          </a:p>
          <a:p>
            <a:pPr marL="285750" indent="-285750">
              <a:buFont typeface="Wingdings" panose="05000000000000000000" pitchFamily="2" charset="2"/>
              <a:buChar char="§"/>
            </a:pPr>
            <a:r>
              <a:rPr lang="en-US" sz="1600" dirty="0">
                <a:solidFill>
                  <a:srgbClr val="002060"/>
                </a:solidFill>
              </a:rPr>
              <a:t>No multicollinearity in the model.</a:t>
            </a:r>
          </a:p>
          <a:p>
            <a:pPr marL="285750" indent="-285750">
              <a:buFont typeface="Wingdings" panose="05000000000000000000" pitchFamily="2" charset="2"/>
              <a:buChar char="§"/>
            </a:pPr>
            <a:endParaRPr lang="en-US" sz="1600" dirty="0">
              <a:solidFill>
                <a:srgbClr val="002060"/>
              </a:solidFill>
            </a:endParaRPr>
          </a:p>
          <a:p>
            <a:pPr marL="285750" indent="-285750">
              <a:buFont typeface="Wingdings" panose="05000000000000000000" pitchFamily="2" charset="2"/>
              <a:buChar char="§"/>
            </a:pPr>
            <a:r>
              <a:rPr lang="en-US" sz="1600" dirty="0">
                <a:solidFill>
                  <a:srgbClr val="002060"/>
                </a:solidFill>
              </a:rPr>
              <a:t>Additional Improvement to be done as mentioned under ‘</a:t>
            </a:r>
            <a:r>
              <a:rPr lang="en-US" sz="1600" dirty="0">
                <a:solidFill>
                  <a:srgbClr val="002060"/>
                </a:solidFill>
                <a:latin typeface="font-regular"/>
              </a:rPr>
              <a:t>Notes for continuation of this project’.</a:t>
            </a:r>
          </a:p>
          <a:p>
            <a:pPr marL="285750" indent="-285750">
              <a:buFont typeface="Wingdings" panose="05000000000000000000" pitchFamily="2" charset="2"/>
              <a:buChar char="§"/>
            </a:pPr>
            <a:endParaRPr lang="en-US" sz="1600" dirty="0">
              <a:solidFill>
                <a:srgbClr val="002060"/>
              </a:solidFill>
            </a:endParaRPr>
          </a:p>
        </p:txBody>
      </p:sp>
      <p:sp>
        <p:nvSpPr>
          <p:cNvPr id="10" name="Title 2">
            <a:extLst/>
          </p:cNvPr>
          <p:cNvSpPr txBox="1">
            <a:spLocks/>
          </p:cNvSpPr>
          <p:nvPr/>
        </p:nvSpPr>
        <p:spPr>
          <a:xfrm>
            <a:off x="1138416" y="1963604"/>
            <a:ext cx="4154020" cy="493269"/>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1200" dirty="0">
                <a:solidFill>
                  <a:srgbClr val="002060"/>
                </a:solidFill>
              </a:rPr>
              <a:t>LINEAR REGRESSION – Camera accessories</a:t>
            </a:r>
          </a:p>
          <a:p>
            <a:endParaRPr lang="en-US" sz="1200" dirty="0">
              <a:solidFill>
                <a:srgbClr val="002060"/>
              </a:solidFill>
            </a:endParaRPr>
          </a:p>
          <a:p>
            <a:r>
              <a:rPr lang="en-US" sz="1200" dirty="0">
                <a:solidFill>
                  <a:srgbClr val="002060"/>
                </a:solidFill>
              </a:rPr>
              <a:t>Split Ration of 70:30 in training and testing data</a:t>
            </a:r>
          </a:p>
        </p:txBody>
      </p:sp>
      <p:pic>
        <p:nvPicPr>
          <p:cNvPr id="4" name="Picture 3"/>
          <p:cNvPicPr>
            <a:picLocks noChangeAspect="1"/>
          </p:cNvPicPr>
          <p:nvPr/>
        </p:nvPicPr>
        <p:blipFill>
          <a:blip r:embed="rId2"/>
          <a:stretch>
            <a:fillRect/>
          </a:stretch>
        </p:blipFill>
        <p:spPr>
          <a:xfrm>
            <a:off x="5292436" y="3710109"/>
            <a:ext cx="6419850" cy="2790825"/>
          </a:xfrm>
          <a:prstGeom prst="rect">
            <a:avLst/>
          </a:prstGeom>
        </p:spPr>
      </p:pic>
    </p:spTree>
    <p:extLst>
      <p:ext uri="{BB962C8B-B14F-4D97-AF65-F5344CB8AC3E}">
        <p14:creationId xmlns:p14="http://schemas.microsoft.com/office/powerpoint/2010/main" val="12839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557764"/>
            <a:ext cx="8153366" cy="405840"/>
          </a:xfrm>
        </p:spPr>
        <p:txBody>
          <a:bodyPr vert="horz" lIns="91440" tIns="45720" rIns="91440" bIns="45720" rtlCol="0" anchor="ctr">
            <a:normAutofit fontScale="90000"/>
          </a:bodyPr>
          <a:lstStyle/>
          <a:p>
            <a:br>
              <a:rPr lang="en-US" sz="2000" dirty="0">
                <a:solidFill>
                  <a:srgbClr val="FFC000"/>
                </a:solidFill>
              </a:rPr>
            </a:br>
            <a:br>
              <a:rPr lang="en-US" sz="2000" dirty="0">
                <a:solidFill>
                  <a:srgbClr val="FFC000"/>
                </a:solidFill>
              </a:rPr>
            </a:br>
            <a:r>
              <a:rPr lang="en-US" sz="2000" dirty="0">
                <a:solidFill>
                  <a:srgbClr val="FFC000"/>
                </a:solidFill>
              </a:rPr>
              <a:t>Model GENERATION/ Evaluation:</a:t>
            </a:r>
            <a:br>
              <a:rPr lang="en-US" sz="2000" dirty="0">
                <a:solidFill>
                  <a:srgbClr val="FFC000"/>
                </a:solidFill>
              </a:rPr>
            </a:br>
            <a:br>
              <a:rPr lang="en-US" sz="2000" dirty="0">
                <a:solidFill>
                  <a:srgbClr val="FFC000"/>
                </a:solidFill>
              </a:rPr>
            </a:br>
            <a:br>
              <a:rPr lang="en-US" sz="3700" dirty="0"/>
            </a:br>
            <a:br>
              <a:rPr lang="en-US" sz="3700" dirty="0"/>
            </a:br>
            <a:endParaRPr lang="en-US" sz="3700" dirty="0"/>
          </a:p>
        </p:txBody>
      </p:sp>
      <p:sp>
        <p:nvSpPr>
          <p:cNvPr id="5" name="Rectangle 4">
            <a:extLst>
              <a:ext uri="{FF2B5EF4-FFF2-40B4-BE49-F238E27FC236}">
                <a16:creationId xmlns:a16="http://schemas.microsoft.com/office/drawing/2014/main" id="{0465C602-7B72-4B67-A04A-684CCB761C0B}"/>
              </a:ext>
            </a:extLst>
          </p:cNvPr>
          <p:cNvSpPr/>
          <p:nvPr/>
        </p:nvSpPr>
        <p:spPr>
          <a:xfrm>
            <a:off x="1138416" y="3710109"/>
            <a:ext cx="3864224" cy="7712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600" dirty="0">
                <a:solidFill>
                  <a:srgbClr val="002060"/>
                </a:solidFill>
              </a:rPr>
              <a:t>Product MRP and </a:t>
            </a:r>
            <a:r>
              <a:rPr lang="en-US" sz="1600" dirty="0" err="1">
                <a:solidFill>
                  <a:srgbClr val="002060"/>
                </a:solidFill>
              </a:rPr>
              <a:t>AdImpact</a:t>
            </a:r>
            <a:r>
              <a:rPr lang="en-US" sz="1600" dirty="0">
                <a:solidFill>
                  <a:srgbClr val="002060"/>
                </a:solidFill>
              </a:rPr>
              <a:t> identified as relevant attributes.</a:t>
            </a:r>
          </a:p>
          <a:p>
            <a:pPr marL="285750" indent="-285750">
              <a:buFont typeface="Wingdings" panose="05000000000000000000" pitchFamily="2" charset="2"/>
              <a:buChar char="§"/>
            </a:pPr>
            <a:endParaRPr lang="en-US" sz="1600" dirty="0">
              <a:solidFill>
                <a:srgbClr val="002060"/>
              </a:solidFill>
            </a:endParaRPr>
          </a:p>
          <a:p>
            <a:pPr marL="285750" indent="-285750">
              <a:buFont typeface="Wingdings" panose="05000000000000000000" pitchFamily="2" charset="2"/>
              <a:buChar char="§"/>
            </a:pPr>
            <a:r>
              <a:rPr lang="en-US" sz="1600" dirty="0">
                <a:solidFill>
                  <a:srgbClr val="002060"/>
                </a:solidFill>
              </a:rPr>
              <a:t>No multicollinearity in the model.</a:t>
            </a:r>
          </a:p>
          <a:p>
            <a:pPr marL="285750" indent="-285750">
              <a:buFont typeface="Wingdings" panose="05000000000000000000" pitchFamily="2" charset="2"/>
              <a:buChar char="§"/>
            </a:pPr>
            <a:endParaRPr lang="en-US" sz="1600" dirty="0">
              <a:solidFill>
                <a:srgbClr val="002060"/>
              </a:solidFill>
            </a:endParaRPr>
          </a:p>
          <a:p>
            <a:pPr marL="285750" indent="-285750">
              <a:buFont typeface="Wingdings" panose="05000000000000000000" pitchFamily="2" charset="2"/>
              <a:buChar char="§"/>
            </a:pPr>
            <a:r>
              <a:rPr lang="en-US" sz="1600" dirty="0">
                <a:solidFill>
                  <a:srgbClr val="002060"/>
                </a:solidFill>
              </a:rPr>
              <a:t>Additional Improvement to be done as mentioned under ‘</a:t>
            </a:r>
            <a:r>
              <a:rPr lang="en-US" sz="1600" dirty="0">
                <a:solidFill>
                  <a:srgbClr val="002060"/>
                </a:solidFill>
                <a:latin typeface="font-regular"/>
              </a:rPr>
              <a:t>Notes for continuation of this project’.</a:t>
            </a:r>
          </a:p>
          <a:p>
            <a:pPr marL="285750" indent="-285750">
              <a:buFont typeface="Wingdings" panose="05000000000000000000" pitchFamily="2" charset="2"/>
              <a:buChar char="§"/>
            </a:pPr>
            <a:endParaRPr lang="en-US" sz="1600" dirty="0">
              <a:solidFill>
                <a:srgbClr val="002060"/>
              </a:solidFill>
            </a:endParaRPr>
          </a:p>
        </p:txBody>
      </p:sp>
      <p:sp>
        <p:nvSpPr>
          <p:cNvPr id="10" name="Title 2">
            <a:extLst/>
          </p:cNvPr>
          <p:cNvSpPr txBox="1">
            <a:spLocks/>
          </p:cNvSpPr>
          <p:nvPr/>
        </p:nvSpPr>
        <p:spPr>
          <a:xfrm>
            <a:off x="1138416" y="1963604"/>
            <a:ext cx="4154020" cy="493269"/>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1200" dirty="0">
                <a:solidFill>
                  <a:srgbClr val="002060"/>
                </a:solidFill>
              </a:rPr>
              <a:t>LINEAR REGRESSION – GAMING accessories</a:t>
            </a:r>
          </a:p>
          <a:p>
            <a:endParaRPr lang="en-US" sz="1200" dirty="0">
              <a:solidFill>
                <a:srgbClr val="002060"/>
              </a:solidFill>
            </a:endParaRPr>
          </a:p>
          <a:p>
            <a:r>
              <a:rPr lang="en-US" sz="1200" dirty="0">
                <a:solidFill>
                  <a:srgbClr val="002060"/>
                </a:solidFill>
              </a:rPr>
              <a:t>Split Ration of 70:30 in training and testing data</a:t>
            </a:r>
          </a:p>
        </p:txBody>
      </p:sp>
      <p:pic>
        <p:nvPicPr>
          <p:cNvPr id="2" name="Picture 1"/>
          <p:cNvPicPr>
            <a:picLocks noChangeAspect="1"/>
          </p:cNvPicPr>
          <p:nvPr/>
        </p:nvPicPr>
        <p:blipFill>
          <a:blip r:embed="rId2"/>
          <a:stretch>
            <a:fillRect/>
          </a:stretch>
        </p:blipFill>
        <p:spPr>
          <a:xfrm>
            <a:off x="5709660" y="3710109"/>
            <a:ext cx="5629275" cy="2667000"/>
          </a:xfrm>
          <a:prstGeom prst="rect">
            <a:avLst/>
          </a:prstGeom>
        </p:spPr>
      </p:pic>
    </p:spTree>
    <p:extLst>
      <p:ext uri="{BB962C8B-B14F-4D97-AF65-F5344CB8AC3E}">
        <p14:creationId xmlns:p14="http://schemas.microsoft.com/office/powerpoint/2010/main" val="33984499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557764"/>
            <a:ext cx="8153366" cy="405840"/>
          </a:xfrm>
        </p:spPr>
        <p:txBody>
          <a:bodyPr vert="horz" lIns="91440" tIns="45720" rIns="91440" bIns="45720" rtlCol="0" anchor="ctr">
            <a:normAutofit fontScale="90000"/>
          </a:bodyPr>
          <a:lstStyle/>
          <a:p>
            <a:br>
              <a:rPr lang="en-US" sz="2000" dirty="0">
                <a:solidFill>
                  <a:srgbClr val="FFC000"/>
                </a:solidFill>
              </a:rPr>
            </a:br>
            <a:br>
              <a:rPr lang="en-US" sz="2000" dirty="0">
                <a:solidFill>
                  <a:srgbClr val="FFC000"/>
                </a:solidFill>
              </a:rPr>
            </a:br>
            <a:r>
              <a:rPr lang="en-US" sz="2000" dirty="0">
                <a:solidFill>
                  <a:srgbClr val="FFC000"/>
                </a:solidFill>
              </a:rPr>
              <a:t>Model GENERATION/ Evaluation:</a:t>
            </a:r>
            <a:br>
              <a:rPr lang="en-US" sz="2000" dirty="0">
                <a:solidFill>
                  <a:srgbClr val="FFC000"/>
                </a:solidFill>
              </a:rPr>
            </a:br>
            <a:br>
              <a:rPr lang="en-US" sz="2000" dirty="0">
                <a:solidFill>
                  <a:srgbClr val="FFC000"/>
                </a:solidFill>
              </a:rPr>
            </a:br>
            <a:br>
              <a:rPr lang="en-US" sz="3700" dirty="0"/>
            </a:br>
            <a:br>
              <a:rPr lang="en-US" sz="3700" dirty="0"/>
            </a:br>
            <a:endParaRPr lang="en-US" sz="3700" dirty="0"/>
          </a:p>
        </p:txBody>
      </p:sp>
      <p:sp>
        <p:nvSpPr>
          <p:cNvPr id="5" name="Rectangle 4">
            <a:extLst>
              <a:ext uri="{FF2B5EF4-FFF2-40B4-BE49-F238E27FC236}">
                <a16:creationId xmlns:a16="http://schemas.microsoft.com/office/drawing/2014/main" id="{0465C602-7B72-4B67-A04A-684CCB761C0B}"/>
              </a:ext>
            </a:extLst>
          </p:cNvPr>
          <p:cNvSpPr/>
          <p:nvPr/>
        </p:nvSpPr>
        <p:spPr>
          <a:xfrm>
            <a:off x="1138416" y="3710109"/>
            <a:ext cx="3864224" cy="7712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600" dirty="0">
                <a:solidFill>
                  <a:srgbClr val="002060"/>
                </a:solidFill>
              </a:rPr>
              <a:t>Product MRP and </a:t>
            </a:r>
            <a:r>
              <a:rPr lang="en-US" sz="1600" dirty="0" err="1">
                <a:solidFill>
                  <a:srgbClr val="002060"/>
                </a:solidFill>
              </a:rPr>
              <a:t>AdImpact</a:t>
            </a:r>
            <a:r>
              <a:rPr lang="en-US" sz="1600" dirty="0">
                <a:solidFill>
                  <a:srgbClr val="002060"/>
                </a:solidFill>
              </a:rPr>
              <a:t> identified as relevant attributes.</a:t>
            </a:r>
          </a:p>
          <a:p>
            <a:pPr marL="285750" indent="-285750">
              <a:buFont typeface="Wingdings" panose="05000000000000000000" pitchFamily="2" charset="2"/>
              <a:buChar char="§"/>
            </a:pPr>
            <a:endParaRPr lang="en-US" sz="1600" dirty="0">
              <a:solidFill>
                <a:srgbClr val="002060"/>
              </a:solidFill>
            </a:endParaRPr>
          </a:p>
          <a:p>
            <a:pPr marL="285750" indent="-285750">
              <a:buFont typeface="Wingdings" panose="05000000000000000000" pitchFamily="2" charset="2"/>
              <a:buChar char="§"/>
            </a:pPr>
            <a:r>
              <a:rPr lang="en-US" sz="1600" dirty="0">
                <a:solidFill>
                  <a:srgbClr val="002060"/>
                </a:solidFill>
              </a:rPr>
              <a:t>No multicollinearity in the model.</a:t>
            </a:r>
          </a:p>
          <a:p>
            <a:pPr marL="285750" indent="-285750">
              <a:buFont typeface="Wingdings" panose="05000000000000000000" pitchFamily="2" charset="2"/>
              <a:buChar char="§"/>
            </a:pPr>
            <a:endParaRPr lang="en-US" sz="1600" dirty="0">
              <a:solidFill>
                <a:srgbClr val="002060"/>
              </a:solidFill>
            </a:endParaRPr>
          </a:p>
          <a:p>
            <a:pPr marL="285750" indent="-285750">
              <a:buFont typeface="Wingdings" panose="05000000000000000000" pitchFamily="2" charset="2"/>
              <a:buChar char="§"/>
            </a:pPr>
            <a:r>
              <a:rPr lang="en-US" sz="1600" dirty="0">
                <a:solidFill>
                  <a:srgbClr val="002060"/>
                </a:solidFill>
              </a:rPr>
              <a:t>Additional Improvement to be done as mentioned under ‘</a:t>
            </a:r>
            <a:r>
              <a:rPr lang="en-US" sz="1600" dirty="0">
                <a:solidFill>
                  <a:srgbClr val="002060"/>
                </a:solidFill>
                <a:latin typeface="font-regular"/>
              </a:rPr>
              <a:t>Notes for continuation of this project’.</a:t>
            </a:r>
          </a:p>
          <a:p>
            <a:pPr marL="285750" indent="-285750">
              <a:buFont typeface="Wingdings" panose="05000000000000000000" pitchFamily="2" charset="2"/>
              <a:buChar char="§"/>
            </a:pPr>
            <a:endParaRPr lang="en-US" sz="1600" dirty="0">
              <a:solidFill>
                <a:srgbClr val="002060"/>
              </a:solidFill>
            </a:endParaRPr>
          </a:p>
        </p:txBody>
      </p:sp>
      <p:sp>
        <p:nvSpPr>
          <p:cNvPr id="10" name="Title 2">
            <a:extLst/>
          </p:cNvPr>
          <p:cNvSpPr txBox="1">
            <a:spLocks/>
          </p:cNvSpPr>
          <p:nvPr/>
        </p:nvSpPr>
        <p:spPr>
          <a:xfrm>
            <a:off x="1138416" y="1963604"/>
            <a:ext cx="4154020" cy="493269"/>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a:lstStyle>
          <a:p>
            <a:r>
              <a:rPr lang="en-US" sz="1200" dirty="0">
                <a:solidFill>
                  <a:srgbClr val="002060"/>
                </a:solidFill>
              </a:rPr>
              <a:t>LINEAR REGRESSION – HOME AUDIO</a:t>
            </a:r>
          </a:p>
          <a:p>
            <a:endParaRPr lang="en-US" sz="1200" dirty="0">
              <a:solidFill>
                <a:srgbClr val="002060"/>
              </a:solidFill>
            </a:endParaRPr>
          </a:p>
          <a:p>
            <a:r>
              <a:rPr lang="en-US" sz="1200" dirty="0">
                <a:solidFill>
                  <a:srgbClr val="002060"/>
                </a:solidFill>
              </a:rPr>
              <a:t>Split Ration of 70:30 in training and testing data</a:t>
            </a:r>
          </a:p>
        </p:txBody>
      </p:sp>
      <p:pic>
        <p:nvPicPr>
          <p:cNvPr id="3" name="Picture 2"/>
          <p:cNvPicPr>
            <a:picLocks noChangeAspect="1"/>
          </p:cNvPicPr>
          <p:nvPr/>
        </p:nvPicPr>
        <p:blipFill>
          <a:blip r:embed="rId2"/>
          <a:stretch>
            <a:fillRect/>
          </a:stretch>
        </p:blipFill>
        <p:spPr>
          <a:xfrm>
            <a:off x="5292436" y="3710109"/>
            <a:ext cx="6191250" cy="2695575"/>
          </a:xfrm>
          <a:prstGeom prst="rect">
            <a:avLst/>
          </a:prstGeom>
        </p:spPr>
      </p:pic>
    </p:spTree>
    <p:extLst>
      <p:ext uri="{BB962C8B-B14F-4D97-AF65-F5344CB8AC3E}">
        <p14:creationId xmlns:p14="http://schemas.microsoft.com/office/powerpoint/2010/main" val="598778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267618"/>
            <a:ext cx="8153366" cy="405840"/>
          </a:xfrm>
        </p:spPr>
        <p:txBody>
          <a:bodyPr vert="horz" lIns="91440" tIns="45720" rIns="91440" bIns="45720" rtlCol="0" anchor="ctr">
            <a:normAutofit fontScale="90000"/>
          </a:bodyPr>
          <a:lstStyle/>
          <a:p>
            <a:br>
              <a:rPr lang="en-US" sz="2000" dirty="0">
                <a:solidFill>
                  <a:srgbClr val="FFC000"/>
                </a:solidFill>
              </a:rPr>
            </a:br>
            <a:br>
              <a:rPr lang="en-US" sz="2000" dirty="0">
                <a:solidFill>
                  <a:srgbClr val="FFC000"/>
                </a:solidFill>
              </a:rPr>
            </a:br>
            <a:br>
              <a:rPr lang="en-US" sz="2000" dirty="0">
                <a:solidFill>
                  <a:srgbClr val="FFC000"/>
                </a:solidFill>
              </a:rPr>
            </a:br>
            <a:r>
              <a:rPr lang="en-US" sz="2000" dirty="0">
                <a:solidFill>
                  <a:srgbClr val="FFC000"/>
                </a:solidFill>
              </a:rPr>
              <a:t>Notes on Continuity:</a:t>
            </a:r>
            <a:br>
              <a:rPr lang="en-US" sz="2000" dirty="0">
                <a:solidFill>
                  <a:srgbClr val="FFC000"/>
                </a:solidFill>
              </a:rPr>
            </a:br>
            <a:br>
              <a:rPr lang="en-US" sz="2000" dirty="0">
                <a:solidFill>
                  <a:srgbClr val="FFC000"/>
                </a:solidFill>
              </a:rPr>
            </a:br>
            <a:br>
              <a:rPr lang="en-US" sz="3700" dirty="0"/>
            </a:br>
            <a:br>
              <a:rPr lang="en-US" sz="3700" dirty="0"/>
            </a:br>
            <a:endParaRPr lang="en-US" sz="3700" dirty="0"/>
          </a:p>
        </p:txBody>
      </p:sp>
      <p:sp>
        <p:nvSpPr>
          <p:cNvPr id="7" name="TextBox 6"/>
          <p:cNvSpPr txBox="1"/>
          <p:nvPr/>
        </p:nvSpPr>
        <p:spPr>
          <a:xfrm>
            <a:off x="1138417" y="1470538"/>
            <a:ext cx="10177284" cy="5539978"/>
          </a:xfrm>
          <a:prstGeom prst="rect">
            <a:avLst/>
          </a:prstGeom>
          <a:noFill/>
        </p:spPr>
        <p:txBody>
          <a:bodyPr wrap="square" rtlCol="0">
            <a:spAutoFit/>
          </a:bodyPr>
          <a:lstStyle/>
          <a:p>
            <a:pPr marL="285750" indent="-285750">
              <a:buFont typeface="Wingdings" panose="05000000000000000000" pitchFamily="2" charset="2"/>
              <a:buChar char="q"/>
            </a:pPr>
            <a:r>
              <a:rPr lang="en-GB" sz="1600" dirty="0">
                <a:solidFill>
                  <a:srgbClr val="002060"/>
                </a:solidFill>
              </a:rPr>
              <a:t>MRP ,GMV vs Media spend (</a:t>
            </a:r>
            <a:r>
              <a:rPr lang="en-GB" sz="1600" dirty="0" err="1">
                <a:solidFill>
                  <a:srgbClr val="002060"/>
                </a:solidFill>
              </a:rPr>
              <a:t>cr</a:t>
            </a:r>
            <a:r>
              <a:rPr lang="en-GB" sz="1600" dirty="0">
                <a:solidFill>
                  <a:srgbClr val="002060"/>
                </a:solidFill>
              </a:rPr>
              <a:t>) and some other attributes are not in same scale. To explore impact of scaling.</a:t>
            </a:r>
          </a:p>
          <a:p>
            <a:pPr marL="285750" indent="-285750">
              <a:buFont typeface="Wingdings" panose="05000000000000000000" pitchFamily="2" charset="2"/>
              <a:buChar char="q"/>
            </a:pPr>
            <a:endParaRPr lang="en-GB" sz="1600" dirty="0">
              <a:solidFill>
                <a:srgbClr val="002060"/>
              </a:solidFill>
            </a:endParaRPr>
          </a:p>
          <a:p>
            <a:pPr marL="285750" indent="-285750">
              <a:buFont typeface="Wingdings" panose="05000000000000000000" pitchFamily="2" charset="2"/>
              <a:buChar char="q"/>
            </a:pPr>
            <a:r>
              <a:rPr lang="en-GB" sz="1600" dirty="0">
                <a:solidFill>
                  <a:srgbClr val="002060"/>
                </a:solidFill>
              </a:rPr>
              <a:t>Incorporate effect of NPS score.</a:t>
            </a:r>
          </a:p>
          <a:p>
            <a:pPr marL="285750" indent="-285750">
              <a:buFont typeface="Wingdings" panose="05000000000000000000" pitchFamily="2" charset="2"/>
              <a:buChar char="q"/>
            </a:pPr>
            <a:endParaRPr lang="en-GB" sz="1600" dirty="0">
              <a:solidFill>
                <a:srgbClr val="002060"/>
              </a:solidFill>
            </a:endParaRPr>
          </a:p>
          <a:p>
            <a:pPr marL="285750" indent="-285750">
              <a:buFont typeface="Wingdings" panose="05000000000000000000" pitchFamily="2" charset="2"/>
              <a:buChar char="q"/>
            </a:pPr>
            <a:r>
              <a:rPr lang="en-GB" sz="1600" dirty="0">
                <a:solidFill>
                  <a:srgbClr val="002060"/>
                </a:solidFill>
              </a:rPr>
              <a:t>Investigate and possible implement a way to compute </a:t>
            </a:r>
            <a:r>
              <a:rPr lang="en-GB" sz="1600" dirty="0" err="1">
                <a:solidFill>
                  <a:srgbClr val="002060"/>
                </a:solidFill>
              </a:rPr>
              <a:t>AdStock</a:t>
            </a:r>
            <a:r>
              <a:rPr lang="en-GB" sz="1600" dirty="0">
                <a:solidFill>
                  <a:srgbClr val="002060"/>
                </a:solidFill>
              </a:rPr>
              <a:t> rate ( current approach has hardcoded value 0.2). </a:t>
            </a:r>
          </a:p>
          <a:p>
            <a:r>
              <a:rPr lang="en-GB" sz="1600" dirty="0">
                <a:solidFill>
                  <a:srgbClr val="002060"/>
                </a:solidFill>
              </a:rPr>
              <a:t>     We aim to derive </a:t>
            </a:r>
            <a:r>
              <a:rPr lang="en-GB" sz="1600" dirty="0" err="1">
                <a:solidFill>
                  <a:srgbClr val="002060"/>
                </a:solidFill>
              </a:rPr>
              <a:t>Adstock</a:t>
            </a:r>
            <a:r>
              <a:rPr lang="en-GB" sz="1600" dirty="0">
                <a:solidFill>
                  <a:srgbClr val="002060"/>
                </a:solidFill>
              </a:rPr>
              <a:t> rate </a:t>
            </a:r>
          </a:p>
          <a:p>
            <a:r>
              <a:rPr lang="en-GB" sz="1600" dirty="0">
                <a:solidFill>
                  <a:srgbClr val="002060"/>
                </a:solidFill>
              </a:rPr>
              <a:t>		- Based on manual check of chart from carry over effect </a:t>
            </a:r>
          </a:p>
          <a:p>
            <a:pPr lvl="1"/>
            <a:r>
              <a:rPr lang="en-GB" sz="1600" dirty="0">
                <a:solidFill>
                  <a:srgbClr val="002060"/>
                </a:solidFill>
              </a:rPr>
              <a:t>	- Using </a:t>
            </a:r>
            <a:r>
              <a:rPr lang="en-GB" sz="1600" dirty="0" err="1">
                <a:solidFill>
                  <a:srgbClr val="002060"/>
                </a:solidFill>
              </a:rPr>
              <a:t>nlsLM</a:t>
            </a:r>
            <a:r>
              <a:rPr lang="en-GB" sz="1600" dirty="0">
                <a:solidFill>
                  <a:srgbClr val="002060"/>
                </a:solidFill>
              </a:rPr>
              <a:t> function from R package </a:t>
            </a:r>
            <a:r>
              <a:rPr lang="en-GB" sz="1600" dirty="0" err="1">
                <a:solidFill>
                  <a:srgbClr val="002060"/>
                </a:solidFill>
              </a:rPr>
              <a:t>minpack.lm</a:t>
            </a:r>
            <a:endParaRPr lang="en-GB" sz="1600" dirty="0">
              <a:solidFill>
                <a:srgbClr val="002060"/>
              </a:solidFill>
            </a:endParaRPr>
          </a:p>
          <a:p>
            <a:pPr lvl="1"/>
            <a:endParaRPr lang="en-GB" sz="1600" dirty="0">
              <a:solidFill>
                <a:srgbClr val="002060"/>
              </a:solidFill>
            </a:endParaRPr>
          </a:p>
          <a:p>
            <a:pPr marL="285750" indent="-285750">
              <a:buFont typeface="Wingdings" panose="05000000000000000000" pitchFamily="2" charset="2"/>
              <a:buChar char="q"/>
            </a:pPr>
            <a:r>
              <a:rPr lang="en-GB" sz="1600" dirty="0">
                <a:solidFill>
                  <a:srgbClr val="002060"/>
                </a:solidFill>
              </a:rPr>
              <a:t>Explain ROI in Sales against media investment </a:t>
            </a:r>
          </a:p>
          <a:p>
            <a:pPr lvl="2"/>
            <a:r>
              <a:rPr lang="en-GB" sz="1600" dirty="0">
                <a:solidFill>
                  <a:srgbClr val="002060"/>
                </a:solidFill>
              </a:rPr>
              <a:t> - For every change in investment what is effect on Sales</a:t>
            </a:r>
          </a:p>
          <a:p>
            <a:pPr lvl="2"/>
            <a:endParaRPr lang="en-GB" sz="1600" dirty="0">
              <a:solidFill>
                <a:srgbClr val="002060"/>
              </a:solidFill>
            </a:endParaRPr>
          </a:p>
          <a:p>
            <a:pPr marL="285750" indent="-285750">
              <a:buFont typeface="Wingdings" panose="05000000000000000000" pitchFamily="2" charset="2"/>
              <a:buChar char="q"/>
            </a:pPr>
            <a:r>
              <a:rPr lang="en-GB" sz="1600" dirty="0">
                <a:solidFill>
                  <a:srgbClr val="002060"/>
                </a:solidFill>
              </a:rPr>
              <a:t>Explain effect of variables from transactional data-set on the sale </a:t>
            </a:r>
          </a:p>
          <a:p>
            <a:pPr marL="285750" indent="-285750">
              <a:buFont typeface="Wingdings" panose="05000000000000000000" pitchFamily="2" charset="2"/>
              <a:buChar char="q"/>
            </a:pPr>
            <a:endParaRPr lang="en-GB" sz="1600" dirty="0">
              <a:solidFill>
                <a:srgbClr val="002060"/>
              </a:solidFill>
            </a:endParaRPr>
          </a:p>
          <a:p>
            <a:pPr marL="285750" indent="-285750">
              <a:buFont typeface="Wingdings" panose="05000000000000000000" pitchFamily="2" charset="2"/>
              <a:buChar char="q"/>
            </a:pPr>
            <a:r>
              <a:rPr lang="en-GB" sz="1600" dirty="0">
                <a:solidFill>
                  <a:srgbClr val="002060"/>
                </a:solidFill>
              </a:rPr>
              <a:t>Model and Identify impact of investment in diverse channels of media for optimizing Marketing spend.</a:t>
            </a:r>
          </a:p>
          <a:p>
            <a:pPr marL="285750" indent="-285750">
              <a:buFont typeface="Wingdings" panose="05000000000000000000" pitchFamily="2" charset="2"/>
              <a:buChar char="q"/>
            </a:pPr>
            <a:endParaRPr lang="en-GB" sz="1600" dirty="0">
              <a:solidFill>
                <a:srgbClr val="002060"/>
              </a:solidFill>
            </a:endParaRPr>
          </a:p>
          <a:p>
            <a:pPr marL="285750" indent="-285750">
              <a:buFont typeface="Wingdings" panose="05000000000000000000" pitchFamily="2" charset="2"/>
              <a:buChar char="q"/>
            </a:pPr>
            <a:r>
              <a:rPr lang="en-GB" sz="1600" dirty="0">
                <a:solidFill>
                  <a:srgbClr val="002060"/>
                </a:solidFill>
              </a:rPr>
              <a:t>Time series decomposition of Weekly Sales data to understand Seasonality and Trend.</a:t>
            </a:r>
          </a:p>
          <a:p>
            <a:pPr marL="285750" indent="-285750">
              <a:buFont typeface="Wingdings" panose="05000000000000000000" pitchFamily="2" charset="2"/>
              <a:buChar char="q"/>
            </a:pPr>
            <a:endParaRPr lang="en-GB" sz="1600" dirty="0">
              <a:solidFill>
                <a:srgbClr val="002060"/>
              </a:solidFill>
            </a:endParaRPr>
          </a:p>
          <a:p>
            <a:pPr marL="285750" indent="-285750">
              <a:buFont typeface="Wingdings" panose="05000000000000000000" pitchFamily="2" charset="2"/>
              <a:buChar char="q"/>
            </a:pPr>
            <a:r>
              <a:rPr lang="en-GB" sz="1600" dirty="0">
                <a:solidFill>
                  <a:srgbClr val="002060"/>
                </a:solidFill>
              </a:rPr>
              <a:t>Other Linear Regression Model Comparison/ Evaluation – Basic Model, Multiplicative Model , Exponential Attraction</a:t>
            </a:r>
          </a:p>
          <a:p>
            <a:pPr marL="285750" indent="-285750">
              <a:buFont typeface="Wingdings" panose="05000000000000000000" pitchFamily="2" charset="2"/>
              <a:buChar char="q"/>
            </a:pPr>
            <a:endParaRPr lang="en-GB" sz="1600" dirty="0">
              <a:solidFill>
                <a:srgbClr val="002060"/>
              </a:solidFill>
            </a:endParaRPr>
          </a:p>
          <a:p>
            <a:pPr marL="285750" indent="-285750">
              <a:buFont typeface="Wingdings" panose="05000000000000000000" pitchFamily="2" charset="2"/>
              <a:buChar char="q"/>
            </a:pPr>
            <a:r>
              <a:rPr lang="en-GB" sz="1600" dirty="0">
                <a:solidFill>
                  <a:srgbClr val="002060"/>
                </a:solidFill>
              </a:rPr>
              <a:t>Examine Other ML algorithm for better results.</a:t>
            </a:r>
          </a:p>
          <a:p>
            <a:endParaRPr lang="en-IN" dirty="0"/>
          </a:p>
        </p:txBody>
      </p:sp>
    </p:spTree>
    <p:extLst>
      <p:ext uri="{BB962C8B-B14F-4D97-AF65-F5344CB8AC3E}">
        <p14:creationId xmlns:p14="http://schemas.microsoft.com/office/powerpoint/2010/main" val="4172572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907416" y="1349549"/>
            <a:ext cx="10518278" cy="517670"/>
          </a:xfrm>
        </p:spPr>
        <p:txBody>
          <a:bodyPr>
            <a:normAutofit/>
          </a:bodyPr>
          <a:lstStyle/>
          <a:p>
            <a:r>
              <a:rPr lang="en-US" sz="1800" dirty="0">
                <a:solidFill>
                  <a:srgbClr val="FFC000"/>
                </a:solidFill>
              </a:rPr>
              <a:t>Group Members:</a:t>
            </a:r>
          </a:p>
        </p:txBody>
      </p:sp>
      <p:sp>
        <p:nvSpPr>
          <p:cNvPr id="14" name="Subtitle 2">
            <a:extLst>
              <a:ext uri="{FF2B5EF4-FFF2-40B4-BE49-F238E27FC236}">
                <a16:creationId xmlns:a16="http://schemas.microsoft.com/office/drawing/2014/main" id="{27DCDAB0-499C-4B57-A08B-DA9CCC1B822A}"/>
              </a:ext>
            </a:extLst>
          </p:cNvPr>
          <p:cNvSpPr txBox="1">
            <a:spLocks/>
          </p:cNvSpPr>
          <p:nvPr/>
        </p:nvSpPr>
        <p:spPr>
          <a:xfrm>
            <a:off x="1790856" y="5660969"/>
            <a:ext cx="6066962" cy="536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002060"/>
                </a:solidFill>
              </a:rPr>
              <a:t>Nitin Srivastava</a:t>
            </a:r>
            <a:endParaRPr lang="en-IN" sz="1600" dirty="0">
              <a:solidFill>
                <a:srgbClr val="002060"/>
              </a:solidFill>
            </a:endParaRPr>
          </a:p>
          <a:p>
            <a:pPr marL="457200" indent="-457200">
              <a:buFont typeface="+mj-lt"/>
              <a:buAutoNum type="arabicPeriod"/>
            </a:pPr>
            <a:endParaRPr lang="en-IN" sz="1800" dirty="0"/>
          </a:p>
        </p:txBody>
      </p:sp>
      <p:pic>
        <p:nvPicPr>
          <p:cNvPr id="11" name="Picture 10" descr="A person holding a pair of sunglasses&#10;&#10;Description generated with high confidence">
            <a:extLst>
              <a:ext uri="{FF2B5EF4-FFF2-40B4-BE49-F238E27FC236}">
                <a16:creationId xmlns:a16="http://schemas.microsoft.com/office/drawing/2014/main" id="{37575026-C39C-4B77-B37B-B987D5B18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491" y="2244605"/>
            <a:ext cx="563418" cy="489284"/>
          </a:xfrm>
          <a:prstGeom prst="rect">
            <a:avLst/>
          </a:prstGeom>
        </p:spPr>
      </p:pic>
      <p:pic>
        <p:nvPicPr>
          <p:cNvPr id="13" name="Picture 12" descr="A person wearing a suit and tie&#10;&#10;Description generated with very high confidence">
            <a:extLst>
              <a:ext uri="{FF2B5EF4-FFF2-40B4-BE49-F238E27FC236}">
                <a16:creationId xmlns:a16="http://schemas.microsoft.com/office/drawing/2014/main" id="{C4D149DE-7A16-422E-BE4D-A80AA5E47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243" y="3152024"/>
            <a:ext cx="638772" cy="489284"/>
          </a:xfrm>
          <a:prstGeom prst="rect">
            <a:avLst/>
          </a:prstGeom>
        </p:spPr>
      </p:pic>
      <p:pic>
        <p:nvPicPr>
          <p:cNvPr id="20" name="Picture 19" descr="A person looking at the camera&#10;&#10;Description generated with very high confidence">
            <a:extLst>
              <a:ext uri="{FF2B5EF4-FFF2-40B4-BE49-F238E27FC236}">
                <a16:creationId xmlns:a16="http://schemas.microsoft.com/office/drawing/2014/main" id="{0A8173A5-CBA5-4217-AD7B-0DABF6212C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339" y="5313121"/>
            <a:ext cx="711347" cy="950439"/>
          </a:xfrm>
          <a:prstGeom prst="rect">
            <a:avLst/>
          </a:prstGeom>
        </p:spPr>
      </p:pic>
      <p:pic>
        <p:nvPicPr>
          <p:cNvPr id="22" name="Picture 21" descr="A young person wearing a suit and tie smiling at the camera&#10;&#10;Description generated with very high confidence">
            <a:extLst>
              <a:ext uri="{FF2B5EF4-FFF2-40B4-BE49-F238E27FC236}">
                <a16:creationId xmlns:a16="http://schemas.microsoft.com/office/drawing/2014/main" id="{2B2499A9-C995-4E1B-8B23-C7DFB0185D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667" y="4074867"/>
            <a:ext cx="673295" cy="777962"/>
          </a:xfrm>
          <a:prstGeom prst="rect">
            <a:avLst/>
          </a:prstGeom>
        </p:spPr>
      </p:pic>
      <p:sp>
        <p:nvSpPr>
          <p:cNvPr id="26" name="Subtitle 2">
            <a:extLst>
              <a:ext uri="{FF2B5EF4-FFF2-40B4-BE49-F238E27FC236}">
                <a16:creationId xmlns:a16="http://schemas.microsoft.com/office/drawing/2014/main" id="{44DB36D6-6DDE-47A7-AC0A-BC81800963F7}"/>
              </a:ext>
            </a:extLst>
          </p:cNvPr>
          <p:cNvSpPr txBox="1">
            <a:spLocks/>
          </p:cNvSpPr>
          <p:nvPr/>
        </p:nvSpPr>
        <p:spPr>
          <a:xfrm>
            <a:off x="1754909" y="2324506"/>
            <a:ext cx="1574743" cy="3517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002060"/>
                </a:solidFill>
              </a:rPr>
              <a:t>Abhijeet</a:t>
            </a:r>
            <a:r>
              <a:rPr lang="en-GB" sz="1800" dirty="0">
                <a:solidFill>
                  <a:srgbClr val="002060"/>
                </a:solidFill>
              </a:rPr>
              <a:t> Karki</a:t>
            </a:r>
            <a:endParaRPr lang="en-IN" sz="1800" dirty="0">
              <a:solidFill>
                <a:srgbClr val="002060"/>
              </a:solidFill>
            </a:endParaRPr>
          </a:p>
          <a:p>
            <a:pPr marL="457200" indent="-457200">
              <a:buFont typeface="+mj-lt"/>
              <a:buAutoNum type="arabicPeriod"/>
            </a:pPr>
            <a:endParaRPr lang="en-IN" sz="1800" dirty="0"/>
          </a:p>
        </p:txBody>
      </p:sp>
      <p:sp>
        <p:nvSpPr>
          <p:cNvPr id="27" name="Subtitle 2">
            <a:extLst>
              <a:ext uri="{FF2B5EF4-FFF2-40B4-BE49-F238E27FC236}">
                <a16:creationId xmlns:a16="http://schemas.microsoft.com/office/drawing/2014/main" id="{DD31120A-8BCF-47D2-94DC-F45D305B9A30}"/>
              </a:ext>
            </a:extLst>
          </p:cNvPr>
          <p:cNvSpPr txBox="1">
            <a:spLocks/>
          </p:cNvSpPr>
          <p:nvPr/>
        </p:nvSpPr>
        <p:spPr>
          <a:xfrm>
            <a:off x="1718962" y="3299048"/>
            <a:ext cx="6138856" cy="402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002060"/>
                </a:solidFill>
              </a:rPr>
              <a:t>Bishnu Sethy</a:t>
            </a:r>
            <a:endParaRPr lang="en-IN" sz="1600" dirty="0">
              <a:solidFill>
                <a:srgbClr val="002060"/>
              </a:solidFill>
            </a:endParaRPr>
          </a:p>
          <a:p>
            <a:pPr marL="0" indent="0">
              <a:buNone/>
            </a:pPr>
            <a:endParaRPr lang="en-IN" sz="1800" dirty="0"/>
          </a:p>
        </p:txBody>
      </p:sp>
      <p:sp>
        <p:nvSpPr>
          <p:cNvPr id="28" name="Subtitle 2">
            <a:extLst>
              <a:ext uri="{FF2B5EF4-FFF2-40B4-BE49-F238E27FC236}">
                <a16:creationId xmlns:a16="http://schemas.microsoft.com/office/drawing/2014/main" id="{409C2293-C035-4631-8826-95456415BAD6}"/>
              </a:ext>
            </a:extLst>
          </p:cNvPr>
          <p:cNvSpPr txBox="1">
            <a:spLocks/>
          </p:cNvSpPr>
          <p:nvPr/>
        </p:nvSpPr>
        <p:spPr>
          <a:xfrm>
            <a:off x="1683015" y="4425011"/>
            <a:ext cx="5773306" cy="4020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dirty="0">
                <a:solidFill>
                  <a:srgbClr val="002060"/>
                </a:solidFill>
              </a:rPr>
              <a:t>Chandrakanth Nagaraj</a:t>
            </a:r>
            <a:endParaRPr lang="en-IN" sz="1600" dirty="0">
              <a:solidFill>
                <a:srgbClr val="002060"/>
              </a:solidFill>
            </a:endParaRPr>
          </a:p>
          <a:p>
            <a:pPr marL="457200" indent="-457200">
              <a:buFont typeface="+mj-lt"/>
              <a:buAutoNum type="arabicPeriod"/>
            </a:pPr>
            <a:endParaRPr lang="en-IN" sz="1800" dirty="0"/>
          </a:p>
        </p:txBody>
      </p:sp>
    </p:spTree>
    <p:extLst>
      <p:ext uri="{BB962C8B-B14F-4D97-AF65-F5344CB8AC3E}">
        <p14:creationId xmlns:p14="http://schemas.microsoft.com/office/powerpoint/2010/main" val="2044029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43252" y="2434590"/>
            <a:ext cx="4076180" cy="923330"/>
          </a:xfrm>
          <a:prstGeom prst="rect">
            <a:avLst/>
          </a:prstGeom>
          <a:noFill/>
        </p:spPr>
        <p:txBody>
          <a:bodyPr wrap="none" rtlCol="0">
            <a:spAutoFit/>
          </a:bodyPr>
          <a:lstStyle/>
          <a:p>
            <a:r>
              <a:rPr lang="en-GB" sz="5400" dirty="0">
                <a:solidFill>
                  <a:srgbClr val="002060"/>
                </a:solidFill>
              </a:rPr>
              <a:t>THANK YOU</a:t>
            </a:r>
          </a:p>
        </p:txBody>
      </p:sp>
    </p:spTree>
    <p:extLst>
      <p:ext uri="{BB962C8B-B14F-4D97-AF65-F5344CB8AC3E}">
        <p14:creationId xmlns:p14="http://schemas.microsoft.com/office/powerpoint/2010/main" val="3102247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075745" y="1619839"/>
            <a:ext cx="10518278" cy="517670"/>
          </a:xfrm>
        </p:spPr>
        <p:txBody>
          <a:bodyPr>
            <a:normAutofit/>
          </a:bodyPr>
          <a:lstStyle/>
          <a:p>
            <a:r>
              <a:rPr lang="en-US" sz="1800" dirty="0">
                <a:solidFill>
                  <a:srgbClr val="FFC000"/>
                </a:solidFill>
              </a:rPr>
              <a:t>Content:</a:t>
            </a:r>
          </a:p>
        </p:txBody>
      </p:sp>
      <p:sp>
        <p:nvSpPr>
          <p:cNvPr id="26" name="Subtitle 2">
            <a:extLst>
              <a:ext uri="{FF2B5EF4-FFF2-40B4-BE49-F238E27FC236}">
                <a16:creationId xmlns:a16="http://schemas.microsoft.com/office/drawing/2014/main" id="{44DB36D6-6DDE-47A7-AC0A-BC81800963F7}"/>
              </a:ext>
            </a:extLst>
          </p:cNvPr>
          <p:cNvSpPr txBox="1">
            <a:spLocks/>
          </p:cNvSpPr>
          <p:nvPr/>
        </p:nvSpPr>
        <p:spPr>
          <a:xfrm>
            <a:off x="1499714" y="2496695"/>
            <a:ext cx="8271968" cy="309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q"/>
            </a:pPr>
            <a:r>
              <a:rPr lang="en-US" sz="2000" dirty="0">
                <a:solidFill>
                  <a:srgbClr val="002060"/>
                </a:solidFill>
                <a:latin typeface="font-regular"/>
              </a:rPr>
              <a:t>Background  - Ecommerce Case Study</a:t>
            </a:r>
          </a:p>
          <a:p>
            <a:pPr>
              <a:buFont typeface="Wingdings" panose="05000000000000000000" pitchFamily="2" charset="2"/>
              <a:buChar char="q"/>
            </a:pPr>
            <a:r>
              <a:rPr lang="en-US" sz="2000" dirty="0">
                <a:solidFill>
                  <a:srgbClr val="002060"/>
                </a:solidFill>
                <a:latin typeface="font-regular"/>
              </a:rPr>
              <a:t>Data Understanding, Preparation and EDA</a:t>
            </a:r>
          </a:p>
          <a:p>
            <a:pPr>
              <a:buFont typeface="Wingdings" panose="05000000000000000000" pitchFamily="2" charset="2"/>
              <a:buChar char="q"/>
            </a:pPr>
            <a:r>
              <a:rPr lang="en-US" sz="2000" dirty="0">
                <a:solidFill>
                  <a:srgbClr val="002060"/>
                </a:solidFill>
                <a:latin typeface="font-regular"/>
              </a:rPr>
              <a:t>List of engineering KPI</a:t>
            </a:r>
          </a:p>
          <a:p>
            <a:pPr>
              <a:buFont typeface="Wingdings" panose="05000000000000000000" pitchFamily="2" charset="2"/>
              <a:buChar char="q"/>
            </a:pPr>
            <a:r>
              <a:rPr lang="en-US" sz="2000" dirty="0">
                <a:solidFill>
                  <a:srgbClr val="002060"/>
                </a:solidFill>
                <a:latin typeface="font-regular"/>
              </a:rPr>
              <a:t>Iteration of basic linear model</a:t>
            </a:r>
          </a:p>
          <a:p>
            <a:pPr>
              <a:buFont typeface="Wingdings" panose="05000000000000000000" pitchFamily="2" charset="2"/>
              <a:buChar char="q"/>
            </a:pPr>
            <a:r>
              <a:rPr lang="en-US" sz="2000" dirty="0">
                <a:solidFill>
                  <a:srgbClr val="002060"/>
                </a:solidFill>
                <a:latin typeface="font-regular"/>
              </a:rPr>
              <a:t>Notes for continuation of this project to submit in Final submission</a:t>
            </a:r>
          </a:p>
          <a:p>
            <a:pPr lvl="1">
              <a:buFont typeface="Wingdings" panose="05000000000000000000" pitchFamily="2" charset="2"/>
              <a:buChar char="§"/>
            </a:pPr>
            <a:r>
              <a:rPr lang="en-US" sz="1600" dirty="0">
                <a:solidFill>
                  <a:srgbClr val="002060"/>
                </a:solidFill>
                <a:latin typeface="font-regular"/>
              </a:rPr>
              <a:t>Price Elasticity</a:t>
            </a:r>
          </a:p>
          <a:p>
            <a:pPr lvl="1">
              <a:buFont typeface="Wingdings" panose="05000000000000000000" pitchFamily="2" charset="2"/>
              <a:buChar char="§"/>
            </a:pPr>
            <a:r>
              <a:rPr lang="en-US" sz="1600" dirty="0">
                <a:solidFill>
                  <a:srgbClr val="002060"/>
                </a:solidFill>
                <a:latin typeface="font-regular"/>
              </a:rPr>
              <a:t>Return on Investment</a:t>
            </a:r>
          </a:p>
          <a:p>
            <a:pPr>
              <a:buFont typeface="Wingdings" panose="05000000000000000000" pitchFamily="2" charset="2"/>
              <a:buChar char="q"/>
            </a:pPr>
            <a:endParaRPr lang="en-US" sz="2000" dirty="0">
              <a:solidFill>
                <a:srgbClr val="002060"/>
              </a:solidFill>
              <a:latin typeface="font-regular"/>
            </a:endParaRPr>
          </a:p>
          <a:p>
            <a:pPr>
              <a:buFont typeface="Wingdings" panose="05000000000000000000" pitchFamily="2" charset="2"/>
              <a:buChar char="q"/>
            </a:pPr>
            <a:endParaRPr lang="en-US" sz="2000" dirty="0">
              <a:latin typeface="font-regular"/>
            </a:endParaRPr>
          </a:p>
          <a:p>
            <a:pPr marL="0" indent="0">
              <a:buNone/>
            </a:pPr>
            <a:endParaRPr lang="en-US" dirty="0"/>
          </a:p>
          <a:p>
            <a:pPr marL="0" indent="0">
              <a:buNone/>
            </a:pPr>
            <a:endParaRPr lang="en-US" dirty="0"/>
          </a:p>
          <a:p>
            <a:pPr marL="0" indent="0">
              <a:buNone/>
            </a:pPr>
            <a:endParaRPr lang="en-IN" sz="1800" dirty="0">
              <a:solidFill>
                <a:srgbClr val="0070C0"/>
              </a:solidFill>
            </a:endParaRPr>
          </a:p>
          <a:p>
            <a:pPr marL="0" indent="0">
              <a:buNone/>
            </a:pPr>
            <a:endParaRPr lang="en-IN" sz="1800" dirty="0"/>
          </a:p>
        </p:txBody>
      </p:sp>
    </p:spTree>
    <p:extLst>
      <p:ext uri="{BB962C8B-B14F-4D97-AF65-F5344CB8AC3E}">
        <p14:creationId xmlns:p14="http://schemas.microsoft.com/office/powerpoint/2010/main" val="1180029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19943" y="1413724"/>
            <a:ext cx="5994400" cy="464950"/>
          </a:xfrm>
        </p:spPr>
        <p:txBody>
          <a:bodyPr vert="horz" lIns="91440" tIns="45720" rIns="91440" bIns="45720" rtlCol="0" anchor="ctr">
            <a:normAutofit fontScale="90000"/>
          </a:bodyPr>
          <a:lstStyle/>
          <a:p>
            <a:r>
              <a:rPr lang="en-US" sz="2000" dirty="0">
                <a:solidFill>
                  <a:srgbClr val="FFC000"/>
                </a:solidFill>
              </a:rPr>
              <a:t>Background  - Ecommerce Case Study:</a:t>
            </a:r>
            <a:br>
              <a:rPr lang="en-US" sz="3700" dirty="0"/>
            </a:br>
            <a:br>
              <a:rPr lang="en-US" sz="3700" dirty="0"/>
            </a:br>
            <a:endParaRPr lang="en-US" sz="3700" dirty="0"/>
          </a:p>
        </p:txBody>
      </p:sp>
      <p:graphicFrame>
        <p:nvGraphicFramePr>
          <p:cNvPr id="29" name="Subtitle 2"/>
          <p:cNvGraphicFramePr/>
          <p:nvPr>
            <p:extLst>
              <p:ext uri="{D42A27DB-BD31-4B8C-83A1-F6EECF244321}">
                <p14:modId xmlns:p14="http://schemas.microsoft.com/office/powerpoint/2010/main" val="2948859249"/>
              </p:ext>
            </p:extLst>
          </p:nvPr>
        </p:nvGraphicFramePr>
        <p:xfrm>
          <a:off x="1609470" y="1293090"/>
          <a:ext cx="10360617" cy="2909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Rectangle 1">
            <a:extLst>
              <a:ext uri="{FF2B5EF4-FFF2-40B4-BE49-F238E27FC236}">
                <a16:creationId xmlns:a16="http://schemas.microsoft.com/office/drawing/2014/main" id="{F7992B69-A661-40CD-886E-93B0D7A3B7A5}"/>
              </a:ext>
            </a:extLst>
          </p:cNvPr>
          <p:cNvSpPr/>
          <p:nvPr/>
        </p:nvSpPr>
        <p:spPr>
          <a:xfrm>
            <a:off x="1708727" y="4655128"/>
            <a:ext cx="10021455" cy="206894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rgbClr val="002060"/>
                </a:solidFill>
                <a:latin typeface="Gill Sans MT" panose="020B0502020104020203"/>
              </a:rPr>
              <a:t>The analysis has been divided into four parts for this submission:</a:t>
            </a:r>
          </a:p>
          <a:p>
            <a:endParaRPr lang="en-US" sz="2000" dirty="0">
              <a:solidFill>
                <a:srgbClr val="002060"/>
              </a:solidFill>
              <a:latin typeface="Gill Sans MT" panose="020B0502020104020203"/>
            </a:endParaRPr>
          </a:p>
          <a:p>
            <a:pPr marL="1200150" lvl="2" indent="-285750">
              <a:buFont typeface="Arial" panose="020B0604020202020204" pitchFamily="34" charset="0"/>
              <a:buChar char="•"/>
            </a:pPr>
            <a:r>
              <a:rPr lang="en-US" dirty="0">
                <a:solidFill>
                  <a:srgbClr val="002060"/>
                </a:solidFill>
                <a:latin typeface="font-regular"/>
              </a:rPr>
              <a:t>Data Understanding, Preparation and EDA</a:t>
            </a:r>
          </a:p>
          <a:p>
            <a:pPr marL="1200150" lvl="2" indent="-285750">
              <a:buFont typeface="Arial" panose="020B0604020202020204" pitchFamily="34" charset="0"/>
              <a:buChar char="•"/>
            </a:pPr>
            <a:r>
              <a:rPr lang="en-US" dirty="0">
                <a:solidFill>
                  <a:srgbClr val="002060"/>
                </a:solidFill>
                <a:latin typeface="font-regular"/>
              </a:rPr>
              <a:t>List of engineering KPI</a:t>
            </a:r>
          </a:p>
          <a:p>
            <a:pPr marL="1200150" lvl="2" indent="-285750">
              <a:buFont typeface="Arial" panose="020B0604020202020204" pitchFamily="34" charset="0"/>
              <a:buChar char="•"/>
            </a:pPr>
            <a:r>
              <a:rPr lang="en-US" dirty="0">
                <a:solidFill>
                  <a:srgbClr val="002060"/>
                </a:solidFill>
                <a:latin typeface="font-regular"/>
              </a:rPr>
              <a:t>Model Generation &amp; Evaluation</a:t>
            </a:r>
          </a:p>
          <a:p>
            <a:pPr marL="1200150" lvl="2" indent="-285750">
              <a:buFont typeface="Arial" panose="020B0604020202020204" pitchFamily="34" charset="0"/>
              <a:buChar char="•"/>
            </a:pPr>
            <a:r>
              <a:rPr lang="en-US" dirty="0">
                <a:solidFill>
                  <a:srgbClr val="002060"/>
                </a:solidFill>
                <a:latin typeface="font-regular"/>
              </a:rPr>
              <a:t>Notes for continuation of this project</a:t>
            </a:r>
          </a:p>
          <a:p>
            <a:endParaRPr lang="en-US" sz="2000" dirty="0">
              <a:solidFill>
                <a:schemeClr val="tx1"/>
              </a:solidFill>
              <a:latin typeface="font-regular"/>
            </a:endParaRPr>
          </a:p>
          <a:p>
            <a:endParaRPr lang="en-US" sz="2000" dirty="0">
              <a:solidFill>
                <a:schemeClr val="tx1"/>
              </a:solidFill>
              <a:latin typeface="Gill Sans MT" panose="020B0502020104020203"/>
            </a:endParaRPr>
          </a:p>
          <a:p>
            <a:endParaRPr lang="en-US" sz="2000" dirty="0">
              <a:solidFill>
                <a:schemeClr val="tx1"/>
              </a:solidFill>
              <a:latin typeface="Gill Sans MT" panose="020B0502020104020203"/>
            </a:endParaRPr>
          </a:p>
        </p:txBody>
      </p:sp>
    </p:spTree>
    <p:extLst>
      <p:ext uri="{BB962C8B-B14F-4D97-AF65-F5344CB8AC3E}">
        <p14:creationId xmlns:p14="http://schemas.microsoft.com/office/powerpoint/2010/main" val="3647207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616924"/>
            <a:ext cx="8153366" cy="405840"/>
          </a:xfrm>
        </p:spPr>
        <p:txBody>
          <a:bodyPr vert="horz" lIns="91440" tIns="45720" rIns="91440" bIns="45720" rtlCol="0" anchor="ctr">
            <a:normAutofit fontScale="90000"/>
          </a:bodyPr>
          <a:lstStyle/>
          <a:p>
            <a:r>
              <a:rPr lang="en-US" sz="2000" dirty="0">
                <a:solidFill>
                  <a:srgbClr val="FFC000"/>
                </a:solidFill>
              </a:rPr>
              <a:t>Data Understanding, Preparation and EDA: </a:t>
            </a:r>
            <a:r>
              <a:rPr lang="en-US" sz="2000" dirty="0">
                <a:solidFill>
                  <a:srgbClr val="002060"/>
                </a:solidFill>
              </a:rPr>
              <a:t>Major Attributes</a:t>
            </a:r>
            <a:br>
              <a:rPr lang="en-US" sz="2000" dirty="0">
                <a:solidFill>
                  <a:srgbClr val="0070C0"/>
                </a:solidFill>
                <a:latin typeface="font-regular"/>
              </a:rPr>
            </a:br>
            <a:r>
              <a:rPr lang="en-US" sz="2000" dirty="0">
                <a:solidFill>
                  <a:srgbClr val="FFC000"/>
                </a:solidFill>
              </a:rPr>
              <a:t>  </a:t>
            </a:r>
            <a:br>
              <a:rPr lang="en-US" sz="3700" dirty="0"/>
            </a:br>
            <a:br>
              <a:rPr lang="en-US" sz="3700" dirty="0"/>
            </a:br>
            <a:endParaRPr lang="en-US" sz="3700" dirty="0"/>
          </a:p>
        </p:txBody>
      </p:sp>
      <p:sp>
        <p:nvSpPr>
          <p:cNvPr id="3" name="Rectangle 2">
            <a:extLst>
              <a:ext uri="{FF2B5EF4-FFF2-40B4-BE49-F238E27FC236}">
                <a16:creationId xmlns:a16="http://schemas.microsoft.com/office/drawing/2014/main" id="{D2B10799-FFE8-49CE-8510-522758058EB0}"/>
              </a:ext>
            </a:extLst>
          </p:cNvPr>
          <p:cNvSpPr/>
          <p:nvPr/>
        </p:nvSpPr>
        <p:spPr>
          <a:xfrm>
            <a:off x="1126836" y="3023160"/>
            <a:ext cx="9938327" cy="405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2060"/>
                </a:solidFill>
              </a:rPr>
              <a:t>The data received for the analysis has 20 attributes in Consumer Data 12 attributes in Media Data.</a:t>
            </a:r>
          </a:p>
          <a:p>
            <a:endParaRPr lang="en-US" dirty="0">
              <a:solidFill>
                <a:srgbClr val="002060"/>
              </a:solidFill>
            </a:endParaRPr>
          </a:p>
          <a:p>
            <a:r>
              <a:rPr lang="en-US" dirty="0">
                <a:solidFill>
                  <a:srgbClr val="002060"/>
                </a:solidFill>
              </a:rPr>
              <a:t> The important ones are –</a:t>
            </a: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p:txBody>
      </p:sp>
      <p:graphicFrame>
        <p:nvGraphicFramePr>
          <p:cNvPr id="4" name="Table 3">
            <a:extLst>
              <a:ext uri="{FF2B5EF4-FFF2-40B4-BE49-F238E27FC236}">
                <a16:creationId xmlns:a16="http://schemas.microsoft.com/office/drawing/2014/main" id="{F0A9629D-3378-4C95-8F46-16EFC7A8192B}"/>
              </a:ext>
            </a:extLst>
          </p:cNvPr>
          <p:cNvGraphicFramePr>
            <a:graphicFrameLocks noGrp="1"/>
          </p:cNvGraphicFramePr>
          <p:nvPr>
            <p:extLst>
              <p:ext uri="{D42A27DB-BD31-4B8C-83A1-F6EECF244321}">
                <p14:modId xmlns:p14="http://schemas.microsoft.com/office/powerpoint/2010/main" val="1460617951"/>
              </p:ext>
            </p:extLst>
          </p:nvPr>
        </p:nvGraphicFramePr>
        <p:xfrm>
          <a:off x="1284776" y="2928361"/>
          <a:ext cx="10260679" cy="3804948"/>
        </p:xfrm>
        <a:graphic>
          <a:graphicData uri="http://schemas.openxmlformats.org/drawingml/2006/table">
            <a:tbl>
              <a:tblPr>
                <a:tableStyleId>{5C22544A-7EE6-4342-B048-85BDC9FD1C3A}</a:tableStyleId>
              </a:tblPr>
              <a:tblGrid>
                <a:gridCol w="1543780">
                  <a:extLst>
                    <a:ext uri="{9D8B030D-6E8A-4147-A177-3AD203B41FA5}">
                      <a16:colId xmlns:a16="http://schemas.microsoft.com/office/drawing/2014/main" val="3921401131"/>
                    </a:ext>
                  </a:extLst>
                </a:gridCol>
                <a:gridCol w="8716899">
                  <a:extLst>
                    <a:ext uri="{9D8B030D-6E8A-4147-A177-3AD203B41FA5}">
                      <a16:colId xmlns:a16="http://schemas.microsoft.com/office/drawing/2014/main" val="2691837765"/>
                    </a:ext>
                  </a:extLst>
                </a:gridCol>
              </a:tblGrid>
              <a:tr h="326004">
                <a:tc>
                  <a:txBody>
                    <a:bodyPr/>
                    <a:lstStyle/>
                    <a:p>
                      <a:pPr algn="ctr" fontAlgn="b"/>
                      <a:r>
                        <a:rPr lang="en-US" sz="2000" b="1" u="none" strike="noStrike" dirty="0">
                          <a:effectLst/>
                        </a:rPr>
                        <a:t>Attribute</a:t>
                      </a:r>
                      <a:endParaRPr lang="en-US" sz="2000" b="1" i="0" u="none" strike="noStrike" dirty="0">
                        <a:solidFill>
                          <a:srgbClr val="000000"/>
                        </a:solidFill>
                        <a:effectLst/>
                        <a:latin typeface="Calibri" panose="020F0502020204030204" pitchFamily="34" charset="0"/>
                      </a:endParaRPr>
                    </a:p>
                  </a:txBody>
                  <a:tcPr marL="9525" marR="9525" marT="9525" marB="0" anchor="b">
                    <a:solidFill>
                      <a:srgbClr val="0070C0"/>
                    </a:solidFill>
                  </a:tcPr>
                </a:tc>
                <a:tc>
                  <a:txBody>
                    <a:bodyPr/>
                    <a:lstStyle/>
                    <a:p>
                      <a:pPr algn="ctr" fontAlgn="b"/>
                      <a:r>
                        <a:rPr lang="en-US" sz="2000" b="1" u="none" strike="noStrike" dirty="0">
                          <a:effectLst/>
                        </a:rPr>
                        <a:t>Description</a:t>
                      </a:r>
                      <a:endParaRPr lang="en-US" sz="2000" b="1" i="0" u="none" strike="noStrike" dirty="0">
                        <a:solidFill>
                          <a:srgbClr val="000000"/>
                        </a:solidFill>
                        <a:effectLst/>
                        <a:latin typeface="Calibri" panose="020F0502020204030204" pitchFamily="34" charset="0"/>
                      </a:endParaRPr>
                    </a:p>
                  </a:txBody>
                  <a:tcPr marL="9525" marR="9525" marT="9525" marB="0" anchor="b">
                    <a:solidFill>
                      <a:srgbClr val="0070C0"/>
                    </a:solidFill>
                  </a:tcPr>
                </a:tc>
                <a:extLst>
                  <a:ext uri="{0D108BD9-81ED-4DB2-BD59-A6C34878D82A}">
                    <a16:rowId xmlns:a16="http://schemas.microsoft.com/office/drawing/2014/main" val="885119575"/>
                  </a:ext>
                </a:extLst>
              </a:tr>
              <a:tr h="262779">
                <a:tc>
                  <a:txBody>
                    <a:bodyPr/>
                    <a:lstStyle/>
                    <a:p>
                      <a:pPr algn="l" fontAlgn="b"/>
                      <a:r>
                        <a:rPr lang="en-US" sz="1600" u="none" strike="noStrike" dirty="0">
                          <a:solidFill>
                            <a:srgbClr val="002060"/>
                          </a:solidFill>
                          <a:effectLst/>
                        </a:rPr>
                        <a:t>FSN ID</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a:solidFill>
                            <a:srgbClr val="002060"/>
                          </a:solidFill>
                          <a:effectLst/>
                        </a:rPr>
                        <a:t>The unique identification of each SKU</a:t>
                      </a:r>
                      <a:endParaRPr lang="en-US" sz="1600" b="0" i="0" u="none" strike="noStrike">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2981007453"/>
                  </a:ext>
                </a:extLst>
              </a:tr>
              <a:tr h="294391">
                <a:tc>
                  <a:txBody>
                    <a:bodyPr/>
                    <a:lstStyle/>
                    <a:p>
                      <a:pPr algn="l" fontAlgn="b"/>
                      <a:r>
                        <a:rPr lang="en-US" sz="1800" b="1" u="none" strike="noStrike" dirty="0">
                          <a:solidFill>
                            <a:srgbClr val="002060"/>
                          </a:solidFill>
                          <a:effectLst/>
                        </a:rPr>
                        <a:t>Order Date</a:t>
                      </a:r>
                      <a:endParaRPr lang="en-US" sz="1800" b="1" i="0" u="none" strike="noStrike" dirty="0">
                        <a:solidFill>
                          <a:srgbClr val="002060"/>
                        </a:solidFill>
                        <a:effectLst/>
                        <a:latin typeface="Times New Roman" panose="02020603050405020304" pitchFamily="18" charset="0"/>
                      </a:endParaRPr>
                    </a:p>
                  </a:txBody>
                  <a:tcPr marL="9525" marR="9525" marT="9525" marB="0" anchor="b">
                    <a:solidFill>
                      <a:schemeClr val="bg2"/>
                    </a:solidFill>
                  </a:tcPr>
                </a:tc>
                <a:tc>
                  <a:txBody>
                    <a:bodyPr/>
                    <a:lstStyle/>
                    <a:p>
                      <a:pPr algn="l" fontAlgn="b"/>
                      <a:r>
                        <a:rPr lang="en-US" sz="1600" u="none" strike="noStrike">
                          <a:solidFill>
                            <a:srgbClr val="002060"/>
                          </a:solidFill>
                          <a:effectLst/>
                        </a:rPr>
                        <a:t>Date on which the order was placed</a:t>
                      </a:r>
                      <a:endParaRPr lang="en-US" sz="1600" b="0" i="0" u="none" strike="noStrike">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396968852"/>
                  </a:ext>
                </a:extLst>
              </a:tr>
              <a:tr h="655320">
                <a:tc>
                  <a:txBody>
                    <a:bodyPr/>
                    <a:lstStyle/>
                    <a:p>
                      <a:pPr algn="l" fontAlgn="b"/>
                      <a:r>
                        <a:rPr lang="en-US" sz="1600" u="none" strike="noStrike" dirty="0">
                          <a:solidFill>
                            <a:srgbClr val="002060"/>
                          </a:solidFill>
                          <a:effectLst/>
                        </a:rPr>
                        <a:t>Order item ID</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dirty="0">
                          <a:solidFill>
                            <a:srgbClr val="002060"/>
                          </a:solidFill>
                          <a:effectLst/>
                        </a:rPr>
                        <a:t>Suppose you order 2 different products under the same order, it generates 2 different order Item IDs under the same order ID; orders are tracked by the Order Item ID.</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21971444"/>
                  </a:ext>
                </a:extLst>
              </a:tr>
              <a:tr h="262779">
                <a:tc>
                  <a:txBody>
                    <a:bodyPr/>
                    <a:lstStyle/>
                    <a:p>
                      <a:pPr algn="l" fontAlgn="b"/>
                      <a:r>
                        <a:rPr lang="en-US" sz="1600" b="1" u="none" strike="noStrike" dirty="0">
                          <a:solidFill>
                            <a:srgbClr val="002060"/>
                          </a:solidFill>
                          <a:effectLst/>
                        </a:rPr>
                        <a:t>GMV</a:t>
                      </a:r>
                      <a:endParaRPr lang="en-US" sz="1600" b="1" i="0" u="none" strike="noStrike" dirty="0">
                        <a:solidFill>
                          <a:srgbClr val="00206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a:solidFill>
                            <a:srgbClr val="002060"/>
                          </a:solidFill>
                          <a:effectLst/>
                        </a:rPr>
                        <a:t>Gross Merchandise Value or Revenue</a:t>
                      </a:r>
                      <a:endParaRPr lang="en-US" sz="1600" b="0" i="0" u="none" strike="noStrike">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2732126855"/>
                  </a:ext>
                </a:extLst>
              </a:tr>
              <a:tr h="262779">
                <a:tc>
                  <a:txBody>
                    <a:bodyPr/>
                    <a:lstStyle/>
                    <a:p>
                      <a:pPr algn="l" fontAlgn="b"/>
                      <a:r>
                        <a:rPr lang="en-US" sz="1600" b="1" u="none" strike="noStrike" dirty="0">
                          <a:solidFill>
                            <a:srgbClr val="002060"/>
                          </a:solidFill>
                          <a:effectLst/>
                        </a:rPr>
                        <a:t>Units</a:t>
                      </a:r>
                      <a:endParaRPr lang="en-US" sz="1600" b="1" i="0" u="none" strike="noStrike" dirty="0">
                        <a:solidFill>
                          <a:srgbClr val="00206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a:solidFill>
                            <a:srgbClr val="002060"/>
                          </a:solidFill>
                          <a:effectLst/>
                        </a:rPr>
                        <a:t>Number of units of the specific product sold</a:t>
                      </a:r>
                      <a:endParaRPr lang="en-US" sz="1600" b="0" i="0" u="none" strike="noStrike">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4166186369"/>
                  </a:ext>
                </a:extLst>
              </a:tr>
              <a:tr h="515679">
                <a:tc>
                  <a:txBody>
                    <a:bodyPr/>
                    <a:lstStyle/>
                    <a:p>
                      <a:pPr algn="l" fontAlgn="b"/>
                      <a:r>
                        <a:rPr lang="en-US" sz="1600" b="1" u="none" strike="noStrike" dirty="0">
                          <a:solidFill>
                            <a:srgbClr val="002060"/>
                          </a:solidFill>
                          <a:effectLst/>
                        </a:rPr>
                        <a:t>Order payment </a:t>
                      </a:r>
                      <a:r>
                        <a:rPr lang="en-US" sz="1600" u="none" strike="noStrike" dirty="0">
                          <a:solidFill>
                            <a:srgbClr val="002060"/>
                          </a:solidFill>
                          <a:effectLst/>
                        </a:rPr>
                        <a:t>type</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dirty="0">
                          <a:solidFill>
                            <a:srgbClr val="002060"/>
                          </a:solidFill>
                          <a:effectLst/>
                        </a:rPr>
                        <a:t>How the order was paid – prepaid or cash on delivery</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675764286"/>
                  </a:ext>
                </a:extLst>
              </a:tr>
              <a:tr h="262779">
                <a:tc>
                  <a:txBody>
                    <a:bodyPr/>
                    <a:lstStyle/>
                    <a:p>
                      <a:pPr algn="l" fontAlgn="b"/>
                      <a:r>
                        <a:rPr lang="en-US" sz="1600" u="none" strike="noStrike" dirty="0">
                          <a:solidFill>
                            <a:srgbClr val="002060"/>
                          </a:solidFill>
                          <a:effectLst/>
                        </a:rPr>
                        <a:t>SLA</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dirty="0">
                          <a:solidFill>
                            <a:srgbClr val="002060"/>
                          </a:solidFill>
                          <a:effectLst/>
                        </a:rPr>
                        <a:t>Number of days it typically takes to deliver the product</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2444246839"/>
                  </a:ext>
                </a:extLst>
              </a:tr>
              <a:tr h="262779">
                <a:tc>
                  <a:txBody>
                    <a:bodyPr/>
                    <a:lstStyle/>
                    <a:p>
                      <a:pPr algn="l" fontAlgn="b"/>
                      <a:r>
                        <a:rPr lang="en-US" sz="1600" u="none" strike="noStrike" dirty="0">
                          <a:solidFill>
                            <a:srgbClr val="002060"/>
                          </a:solidFill>
                          <a:effectLst/>
                        </a:rPr>
                        <a:t>Cust id</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dirty="0">
                          <a:solidFill>
                            <a:srgbClr val="002060"/>
                          </a:solidFill>
                          <a:effectLst/>
                        </a:rPr>
                        <a:t>Unique identification of a customer</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2842048602"/>
                  </a:ext>
                </a:extLst>
              </a:tr>
              <a:tr h="262779">
                <a:tc>
                  <a:txBody>
                    <a:bodyPr/>
                    <a:lstStyle/>
                    <a:p>
                      <a:pPr algn="l" fontAlgn="b"/>
                      <a:r>
                        <a:rPr lang="en-US" sz="1600" b="1" u="none" strike="noStrike" dirty="0">
                          <a:solidFill>
                            <a:srgbClr val="002060"/>
                          </a:solidFill>
                          <a:effectLst/>
                        </a:rPr>
                        <a:t>Product MRP</a:t>
                      </a:r>
                      <a:endParaRPr lang="en-US" sz="1600" b="1" i="0" u="none" strike="noStrike" dirty="0">
                        <a:solidFill>
                          <a:srgbClr val="00206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dirty="0">
                          <a:solidFill>
                            <a:srgbClr val="002060"/>
                          </a:solidFill>
                          <a:effectLst/>
                        </a:rPr>
                        <a:t>Maximum retail price of the product</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3882769399"/>
                  </a:ext>
                </a:extLst>
              </a:tr>
              <a:tr h="436880">
                <a:tc>
                  <a:txBody>
                    <a:bodyPr/>
                    <a:lstStyle/>
                    <a:p>
                      <a:pPr algn="l" fontAlgn="b"/>
                      <a:r>
                        <a:rPr lang="en-US" sz="1600" u="none" strike="noStrike" dirty="0">
                          <a:solidFill>
                            <a:srgbClr val="002060"/>
                          </a:solidFill>
                          <a:effectLst/>
                        </a:rPr>
                        <a:t>Total Investment</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u="none" strike="noStrike" dirty="0">
                          <a:solidFill>
                            <a:srgbClr val="002060"/>
                          </a:solidFill>
                          <a:effectLst/>
                        </a:rPr>
                        <a:t>Monthly spends on various advertising channels</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2543610937"/>
                  </a:ext>
                </a:extLst>
              </a:tr>
            </a:tbl>
          </a:graphicData>
        </a:graphic>
      </p:graphicFrame>
    </p:spTree>
    <p:extLst>
      <p:ext uri="{BB962C8B-B14F-4D97-AF65-F5344CB8AC3E}">
        <p14:creationId xmlns:p14="http://schemas.microsoft.com/office/powerpoint/2010/main" val="3819970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616924"/>
            <a:ext cx="8153366" cy="405840"/>
          </a:xfrm>
        </p:spPr>
        <p:txBody>
          <a:bodyPr vert="horz" lIns="91440" tIns="45720" rIns="91440" bIns="45720" rtlCol="0" anchor="ctr">
            <a:normAutofit fontScale="90000"/>
          </a:bodyPr>
          <a:lstStyle/>
          <a:p>
            <a:r>
              <a:rPr lang="en-US" sz="2000" dirty="0">
                <a:solidFill>
                  <a:srgbClr val="FFC000"/>
                </a:solidFill>
              </a:rPr>
              <a:t>Data Understanding, Preparation and EDA: </a:t>
            </a:r>
            <a:r>
              <a:rPr lang="en-US" sz="2000" dirty="0">
                <a:solidFill>
                  <a:srgbClr val="002060"/>
                </a:solidFill>
              </a:rPr>
              <a:t>Major Attributes</a:t>
            </a:r>
            <a:br>
              <a:rPr lang="en-US" sz="2000" dirty="0">
                <a:solidFill>
                  <a:srgbClr val="0070C0"/>
                </a:solidFill>
                <a:latin typeface="font-regular"/>
              </a:rPr>
            </a:br>
            <a:r>
              <a:rPr lang="en-US" sz="2000" dirty="0">
                <a:solidFill>
                  <a:srgbClr val="FFC000"/>
                </a:solidFill>
              </a:rPr>
              <a:t>  </a:t>
            </a:r>
            <a:br>
              <a:rPr lang="en-US" sz="3700" dirty="0"/>
            </a:br>
            <a:br>
              <a:rPr lang="en-US" sz="3700" dirty="0"/>
            </a:br>
            <a:endParaRPr lang="en-US" sz="3700" dirty="0"/>
          </a:p>
        </p:txBody>
      </p:sp>
      <p:sp>
        <p:nvSpPr>
          <p:cNvPr id="2" name="Rectangle 1"/>
          <p:cNvSpPr/>
          <p:nvPr/>
        </p:nvSpPr>
        <p:spPr>
          <a:xfrm>
            <a:off x="1524000" y="1745673"/>
            <a:ext cx="9929091" cy="5078313"/>
          </a:xfrm>
          <a:prstGeom prst="rect">
            <a:avLst/>
          </a:prstGeom>
        </p:spPr>
        <p:txBody>
          <a:bodyPr wrap="square">
            <a:spAutoFit/>
          </a:bodyPr>
          <a:lstStyle/>
          <a:p>
            <a:r>
              <a:rPr lang="en-GB" dirty="0">
                <a:solidFill>
                  <a:srgbClr val="002060"/>
                </a:solidFill>
              </a:rPr>
              <a:t>Following are Marketing spends in </a:t>
            </a:r>
            <a:r>
              <a:rPr lang="en-GB" dirty="0" err="1">
                <a:solidFill>
                  <a:srgbClr val="002060"/>
                </a:solidFill>
              </a:rPr>
              <a:t>cr</a:t>
            </a:r>
            <a:r>
              <a:rPr lang="en-GB" dirty="0">
                <a:solidFill>
                  <a:srgbClr val="002060"/>
                </a:solidFill>
              </a:rPr>
              <a:t> listed by Media team , they are listed for certain months  only </a:t>
            </a:r>
          </a:p>
          <a:p>
            <a:r>
              <a:rPr lang="en-GB" dirty="0">
                <a:solidFill>
                  <a:srgbClr val="002060"/>
                </a:solidFill>
              </a:rPr>
              <a:t>important ones based on sanity check and domain understanding are highlighted in bold  </a:t>
            </a:r>
          </a:p>
          <a:p>
            <a:endParaRPr lang="en-GB" dirty="0">
              <a:solidFill>
                <a:srgbClr val="002060"/>
              </a:solidFill>
            </a:endParaRPr>
          </a:p>
          <a:p>
            <a:pPr marL="742950" lvl="1" indent="-285750">
              <a:buFont typeface="Arial" panose="020B0604020202020204" pitchFamily="34" charset="0"/>
              <a:buChar char="•"/>
            </a:pPr>
            <a:r>
              <a:rPr lang="en-GB" dirty="0">
                <a:solidFill>
                  <a:srgbClr val="002060"/>
                </a:solidFill>
              </a:rPr>
              <a:t>TV	</a:t>
            </a:r>
          </a:p>
          <a:p>
            <a:pPr marL="742950" lvl="1" indent="-285750">
              <a:buFont typeface="Arial" panose="020B0604020202020204" pitchFamily="34" charset="0"/>
              <a:buChar char="•"/>
            </a:pPr>
            <a:r>
              <a:rPr lang="en-GB" dirty="0">
                <a:solidFill>
                  <a:srgbClr val="002060"/>
                </a:solidFill>
              </a:rPr>
              <a:t>Digital	</a:t>
            </a:r>
          </a:p>
          <a:p>
            <a:pPr marL="742950" lvl="1" indent="-285750">
              <a:buFont typeface="Arial" panose="020B0604020202020204" pitchFamily="34" charset="0"/>
              <a:buChar char="•"/>
            </a:pPr>
            <a:r>
              <a:rPr lang="en-GB" dirty="0">
                <a:solidFill>
                  <a:srgbClr val="002060"/>
                </a:solidFill>
              </a:rPr>
              <a:t>Sponsorship	</a:t>
            </a:r>
          </a:p>
          <a:p>
            <a:pPr marL="742950" lvl="1" indent="-285750">
              <a:buFont typeface="Arial" panose="020B0604020202020204" pitchFamily="34" charset="0"/>
              <a:buChar char="•"/>
            </a:pPr>
            <a:r>
              <a:rPr lang="en-GB" dirty="0">
                <a:solidFill>
                  <a:srgbClr val="002060"/>
                </a:solidFill>
              </a:rPr>
              <a:t>Content Marketing	</a:t>
            </a:r>
          </a:p>
          <a:p>
            <a:pPr marL="742950" lvl="1" indent="-285750">
              <a:buFont typeface="Arial" panose="020B0604020202020204" pitchFamily="34" charset="0"/>
              <a:buChar char="•"/>
            </a:pPr>
            <a:r>
              <a:rPr lang="en-GB" dirty="0">
                <a:solidFill>
                  <a:srgbClr val="002060"/>
                </a:solidFill>
              </a:rPr>
              <a:t>Online marketing	 </a:t>
            </a:r>
          </a:p>
          <a:p>
            <a:pPr marL="742950" lvl="1" indent="-285750">
              <a:buFont typeface="Arial" panose="020B0604020202020204" pitchFamily="34" charset="0"/>
              <a:buChar char="•"/>
            </a:pPr>
            <a:r>
              <a:rPr lang="en-GB" dirty="0">
                <a:solidFill>
                  <a:srgbClr val="002060"/>
                </a:solidFill>
              </a:rPr>
              <a:t>Affiliates	</a:t>
            </a:r>
          </a:p>
          <a:p>
            <a:pPr marL="742950" lvl="1" indent="-285750">
              <a:buFont typeface="Arial" panose="020B0604020202020204" pitchFamily="34" charset="0"/>
              <a:buChar char="•"/>
            </a:pPr>
            <a:r>
              <a:rPr lang="en-GB" dirty="0">
                <a:solidFill>
                  <a:srgbClr val="002060"/>
                </a:solidFill>
              </a:rPr>
              <a:t>SEM	</a:t>
            </a:r>
          </a:p>
          <a:p>
            <a:pPr marL="742950" lvl="1" indent="-285750">
              <a:buFont typeface="Arial" panose="020B0604020202020204" pitchFamily="34" charset="0"/>
              <a:buChar char="•"/>
            </a:pPr>
            <a:r>
              <a:rPr lang="en-GB" dirty="0">
                <a:solidFill>
                  <a:srgbClr val="002060"/>
                </a:solidFill>
              </a:rPr>
              <a:t>Radio	</a:t>
            </a:r>
          </a:p>
          <a:p>
            <a:pPr marL="742950" lvl="1" indent="-285750">
              <a:buFont typeface="Arial" panose="020B0604020202020204" pitchFamily="34" charset="0"/>
              <a:buChar char="•"/>
            </a:pPr>
            <a:r>
              <a:rPr lang="en-GB" dirty="0">
                <a:solidFill>
                  <a:srgbClr val="002060"/>
                </a:solidFill>
              </a:rPr>
              <a:t>Other</a:t>
            </a:r>
          </a:p>
          <a:p>
            <a:pPr marL="742950" lvl="1" indent="-285750">
              <a:buFont typeface="Arial" panose="020B0604020202020204" pitchFamily="34" charset="0"/>
              <a:buChar char="•"/>
            </a:pPr>
            <a:endParaRPr lang="en-GB" dirty="0">
              <a:solidFill>
                <a:srgbClr val="002060"/>
              </a:solidFill>
            </a:endParaRPr>
          </a:p>
          <a:p>
            <a:pPr marL="742950" lvl="1" indent="-285750">
              <a:buFont typeface="Arial" panose="020B0604020202020204" pitchFamily="34" charset="0"/>
              <a:buChar char="•"/>
            </a:pPr>
            <a:endParaRPr lang="en-IN" dirty="0">
              <a:solidFill>
                <a:srgbClr val="002060"/>
              </a:solidFill>
            </a:endParaRPr>
          </a:p>
          <a:p>
            <a:pPr marL="171450" lvl="0" indent="-171450">
              <a:buFont typeface="Arial" panose="020B0604020202020204" pitchFamily="34" charset="0"/>
              <a:buChar char="•"/>
            </a:pPr>
            <a:r>
              <a:rPr lang="en-GB" dirty="0">
                <a:solidFill>
                  <a:srgbClr val="002060"/>
                </a:solidFill>
              </a:rPr>
              <a:t>NPS score is provided which is can be considered as customer satisfaction of the company </a:t>
            </a:r>
            <a:r>
              <a:rPr lang="en-US" dirty="0" err="1">
                <a:solidFill>
                  <a:srgbClr val="002060"/>
                </a:solidFill>
              </a:rPr>
              <a:t>ElecKart</a:t>
            </a:r>
            <a:r>
              <a:rPr lang="en-US" dirty="0">
                <a:solidFill>
                  <a:srgbClr val="002060"/>
                </a:solidFill>
              </a:rPr>
              <a:t> </a:t>
            </a:r>
          </a:p>
          <a:p>
            <a:pPr marL="171450" lvl="0" indent="-171450">
              <a:buFont typeface="Arial" panose="020B0604020202020204" pitchFamily="34" charset="0"/>
              <a:buChar char="•"/>
            </a:pPr>
            <a:r>
              <a:rPr lang="en-US" dirty="0">
                <a:solidFill>
                  <a:srgbClr val="002060"/>
                </a:solidFill>
              </a:rPr>
              <a:t>Special Sales calendar is provided along with data range which can impact sales </a:t>
            </a:r>
          </a:p>
          <a:p>
            <a:pPr marL="171450" lvl="0" indent="-171450">
              <a:buFont typeface="Arial" panose="020B0604020202020204" pitchFamily="34" charset="0"/>
              <a:buChar char="•"/>
            </a:pPr>
            <a:r>
              <a:rPr lang="en-US" dirty="0">
                <a:solidFill>
                  <a:srgbClr val="002060"/>
                </a:solidFill>
              </a:rPr>
              <a:t>Lastly product list</a:t>
            </a:r>
            <a:endParaRPr lang="en-GB" dirty="0">
              <a:solidFill>
                <a:srgbClr val="002060"/>
              </a:solidFill>
            </a:endParaRPr>
          </a:p>
          <a:p>
            <a:pPr lvl="1"/>
            <a:endParaRPr lang="en-GB" dirty="0">
              <a:solidFill>
                <a:srgbClr val="002060"/>
              </a:solidFill>
            </a:endParaRPr>
          </a:p>
        </p:txBody>
      </p:sp>
    </p:spTree>
    <p:extLst>
      <p:ext uri="{BB962C8B-B14F-4D97-AF65-F5344CB8AC3E}">
        <p14:creationId xmlns:p14="http://schemas.microsoft.com/office/powerpoint/2010/main" val="38497311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616924"/>
            <a:ext cx="8153366" cy="405840"/>
          </a:xfrm>
        </p:spPr>
        <p:txBody>
          <a:bodyPr vert="horz" lIns="91440" tIns="45720" rIns="91440" bIns="45720" rtlCol="0" anchor="ctr">
            <a:normAutofit fontScale="90000"/>
          </a:bodyPr>
          <a:lstStyle/>
          <a:p>
            <a:r>
              <a:rPr lang="en-US" sz="2000" dirty="0">
                <a:solidFill>
                  <a:srgbClr val="FFC000"/>
                </a:solidFill>
              </a:rPr>
              <a:t>Data Understanding, Preparation and EDA: </a:t>
            </a:r>
            <a:r>
              <a:rPr lang="en-US" sz="2000" dirty="0">
                <a:solidFill>
                  <a:srgbClr val="002060"/>
                </a:solidFill>
              </a:rPr>
              <a:t>segmentation of data</a:t>
            </a:r>
            <a:r>
              <a:rPr lang="en-US" sz="2000" dirty="0">
                <a:solidFill>
                  <a:srgbClr val="FFC000"/>
                </a:solidFill>
              </a:rPr>
              <a:t>  </a:t>
            </a:r>
            <a:br>
              <a:rPr lang="en-US" sz="3700" dirty="0"/>
            </a:br>
            <a:br>
              <a:rPr lang="en-US" sz="3700" dirty="0"/>
            </a:br>
            <a:endParaRPr lang="en-US" sz="3700" dirty="0"/>
          </a:p>
        </p:txBody>
      </p:sp>
      <p:sp>
        <p:nvSpPr>
          <p:cNvPr id="3" name="Rectangle 2">
            <a:extLst>
              <a:ext uri="{FF2B5EF4-FFF2-40B4-BE49-F238E27FC236}">
                <a16:creationId xmlns:a16="http://schemas.microsoft.com/office/drawing/2014/main" id="{D2B10799-FFE8-49CE-8510-522758058EB0}"/>
              </a:ext>
            </a:extLst>
          </p:cNvPr>
          <p:cNvSpPr/>
          <p:nvPr/>
        </p:nvSpPr>
        <p:spPr>
          <a:xfrm>
            <a:off x="1126836" y="3023160"/>
            <a:ext cx="9938327" cy="405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2060"/>
                </a:solidFill>
              </a:rPr>
              <a:t>The “Sub Category” to be analyzed are listed below:</a:t>
            </a: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p:txBody>
      </p:sp>
      <p:graphicFrame>
        <p:nvGraphicFramePr>
          <p:cNvPr id="4" name="Table 3">
            <a:extLst>
              <a:ext uri="{FF2B5EF4-FFF2-40B4-BE49-F238E27FC236}">
                <a16:creationId xmlns:a16="http://schemas.microsoft.com/office/drawing/2014/main" id="{F0A9629D-3378-4C95-8F46-16EFC7A8192B}"/>
              </a:ext>
            </a:extLst>
          </p:cNvPr>
          <p:cNvGraphicFramePr>
            <a:graphicFrameLocks noGrp="1"/>
          </p:cNvGraphicFramePr>
          <p:nvPr>
            <p:extLst>
              <p:ext uri="{D42A27DB-BD31-4B8C-83A1-F6EECF244321}">
                <p14:modId xmlns:p14="http://schemas.microsoft.com/office/powerpoint/2010/main" val="2245189633"/>
              </p:ext>
            </p:extLst>
          </p:nvPr>
        </p:nvGraphicFramePr>
        <p:xfrm>
          <a:off x="2431650" y="2989217"/>
          <a:ext cx="6241295" cy="1445803"/>
        </p:xfrm>
        <a:graphic>
          <a:graphicData uri="http://schemas.openxmlformats.org/drawingml/2006/table">
            <a:tbl>
              <a:tblPr>
                <a:tableStyleId>{5C22544A-7EE6-4342-B048-85BDC9FD1C3A}</a:tableStyleId>
              </a:tblPr>
              <a:tblGrid>
                <a:gridCol w="6241295">
                  <a:extLst>
                    <a:ext uri="{9D8B030D-6E8A-4147-A177-3AD203B41FA5}">
                      <a16:colId xmlns:a16="http://schemas.microsoft.com/office/drawing/2014/main" val="3921401131"/>
                    </a:ext>
                  </a:extLst>
                </a:gridCol>
              </a:tblGrid>
              <a:tr h="277125">
                <a:tc>
                  <a:txBody>
                    <a:bodyPr/>
                    <a:lstStyle/>
                    <a:p>
                      <a:pPr algn="ctr" fontAlgn="b"/>
                      <a:r>
                        <a:rPr lang="en-US" sz="2000" b="1" i="0" u="none" strike="noStrike" dirty="0">
                          <a:solidFill>
                            <a:srgbClr val="000000"/>
                          </a:solidFill>
                          <a:effectLst/>
                          <a:latin typeface="Calibri" panose="020F0502020204030204" pitchFamily="34" charset="0"/>
                        </a:rPr>
                        <a:t>Sector</a:t>
                      </a:r>
                    </a:p>
                  </a:txBody>
                  <a:tcPr marL="9525" marR="9525" marT="9525" marB="0" anchor="b">
                    <a:solidFill>
                      <a:srgbClr val="0070C0"/>
                    </a:solidFill>
                  </a:tcPr>
                </a:tc>
                <a:extLst>
                  <a:ext uri="{0D108BD9-81ED-4DB2-BD59-A6C34878D82A}">
                    <a16:rowId xmlns:a16="http://schemas.microsoft.com/office/drawing/2014/main" val="885119575"/>
                  </a:ext>
                </a:extLst>
              </a:tr>
              <a:tr h="492107">
                <a:tc>
                  <a:txBody>
                    <a:bodyPr/>
                    <a:lstStyle/>
                    <a:p>
                      <a:pPr algn="l" fontAlgn="b"/>
                      <a:r>
                        <a:rPr lang="en-US" sz="1800" u="none" strike="noStrike" dirty="0">
                          <a:solidFill>
                            <a:srgbClr val="002060"/>
                          </a:solidFill>
                          <a:effectLst/>
                          <a:latin typeface="Calibri" panose="020F0502020204030204" pitchFamily="34" charset="0"/>
                        </a:rPr>
                        <a:t>Camera </a:t>
                      </a:r>
                      <a:r>
                        <a:rPr lang="en-US" sz="1800" dirty="0">
                          <a:solidFill>
                            <a:srgbClr val="002060"/>
                          </a:solidFill>
                          <a:latin typeface="Calibri" panose="020F0502020204030204" pitchFamily="34" charset="0"/>
                        </a:rPr>
                        <a:t>Accessories (~ 250000 orders)</a:t>
                      </a:r>
                      <a:endParaRPr lang="en-US" sz="18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2981007453"/>
                  </a:ext>
                </a:extLst>
              </a:tr>
              <a:tr h="281479">
                <a:tc>
                  <a:txBody>
                    <a:bodyPr/>
                    <a:lstStyle/>
                    <a:p>
                      <a:pPr algn="l" fontAlgn="b"/>
                      <a:r>
                        <a:rPr lang="en-US" sz="1800" dirty="0">
                          <a:solidFill>
                            <a:srgbClr val="002060"/>
                          </a:solidFill>
                          <a:latin typeface="Calibri" panose="020F0502020204030204" pitchFamily="34" charset="0"/>
                        </a:rPr>
                        <a:t>Gaming Accessories (~ 190000 orders)</a:t>
                      </a:r>
                      <a:endParaRPr lang="en-US" sz="18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396968852"/>
                  </a:ext>
                </a:extLst>
              </a:tr>
              <a:tr h="355526">
                <a:tc>
                  <a:txBody>
                    <a:bodyPr/>
                    <a:lstStyle/>
                    <a:p>
                      <a:pPr marL="0" algn="l" defTabSz="914400" rtl="0" eaLnBrk="1" fontAlgn="b" latinLnBrk="0" hangingPunct="1"/>
                      <a:r>
                        <a:rPr lang="en-US" sz="1800" kern="1200" dirty="0">
                          <a:solidFill>
                            <a:srgbClr val="002060"/>
                          </a:solidFill>
                          <a:latin typeface="Calibri" panose="020F0502020204030204" pitchFamily="34" charset="0"/>
                          <a:ea typeface="+mn-ea"/>
                          <a:cs typeface="+mn-cs"/>
                        </a:rPr>
                        <a:t>Home Audio (~ 120000 orders)</a:t>
                      </a:r>
                    </a:p>
                  </a:txBody>
                  <a:tcPr marL="9525" marR="9525" marT="9525" marB="0" anchor="b">
                    <a:solidFill>
                      <a:schemeClr val="bg2"/>
                    </a:solidFill>
                  </a:tcPr>
                </a:tc>
                <a:extLst>
                  <a:ext uri="{0D108BD9-81ED-4DB2-BD59-A6C34878D82A}">
                    <a16:rowId xmlns:a16="http://schemas.microsoft.com/office/drawing/2014/main" val="21971444"/>
                  </a:ext>
                </a:extLst>
              </a:tr>
            </a:tbl>
          </a:graphicData>
        </a:graphic>
      </p:graphicFrame>
    </p:spTree>
    <p:extLst>
      <p:ext uri="{BB962C8B-B14F-4D97-AF65-F5344CB8AC3E}">
        <p14:creationId xmlns:p14="http://schemas.microsoft.com/office/powerpoint/2010/main" val="36102547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616924"/>
            <a:ext cx="8153366" cy="405840"/>
          </a:xfrm>
        </p:spPr>
        <p:txBody>
          <a:bodyPr vert="horz" lIns="91440" tIns="45720" rIns="91440" bIns="45720" rtlCol="0" anchor="ctr">
            <a:normAutofit fontScale="90000"/>
          </a:bodyPr>
          <a:lstStyle/>
          <a:p>
            <a:r>
              <a:rPr lang="en-US" sz="2000" dirty="0">
                <a:solidFill>
                  <a:srgbClr val="FFC000"/>
                </a:solidFill>
              </a:rPr>
              <a:t>Data Understanding, Preparation and EDA: </a:t>
            </a:r>
            <a:r>
              <a:rPr lang="en-US" sz="2000" dirty="0">
                <a:solidFill>
                  <a:srgbClr val="002060"/>
                </a:solidFill>
              </a:rPr>
              <a:t>Derived Attributes</a:t>
            </a:r>
            <a:br>
              <a:rPr lang="en-US" sz="2000" dirty="0">
                <a:solidFill>
                  <a:srgbClr val="0070C0"/>
                </a:solidFill>
                <a:latin typeface="font-regular"/>
              </a:rPr>
            </a:br>
            <a:r>
              <a:rPr lang="en-US" sz="2000" dirty="0">
                <a:solidFill>
                  <a:srgbClr val="FFC000"/>
                </a:solidFill>
              </a:rPr>
              <a:t>  </a:t>
            </a:r>
            <a:br>
              <a:rPr lang="en-US" sz="3700" dirty="0"/>
            </a:br>
            <a:endParaRPr lang="en-US" sz="3700" dirty="0"/>
          </a:p>
        </p:txBody>
      </p:sp>
      <p:sp>
        <p:nvSpPr>
          <p:cNvPr id="3" name="Rectangle 2">
            <a:extLst>
              <a:ext uri="{FF2B5EF4-FFF2-40B4-BE49-F238E27FC236}">
                <a16:creationId xmlns:a16="http://schemas.microsoft.com/office/drawing/2014/main" id="{D2B10799-FFE8-49CE-8510-522758058EB0}"/>
              </a:ext>
            </a:extLst>
          </p:cNvPr>
          <p:cNvSpPr/>
          <p:nvPr/>
        </p:nvSpPr>
        <p:spPr>
          <a:xfrm>
            <a:off x="1126836" y="3023160"/>
            <a:ext cx="9938327" cy="405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2060"/>
                </a:solidFill>
              </a:rPr>
              <a:t>Few of derived Attributes are below.  </a:t>
            </a:r>
          </a:p>
          <a:p>
            <a:r>
              <a:rPr lang="en-US" dirty="0">
                <a:solidFill>
                  <a:srgbClr val="002060"/>
                </a:solidFill>
              </a:rPr>
              <a:t>There might be few more as we continue with our analysis and modelling.</a:t>
            </a: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a:p>
            <a:endParaRPr lang="en-US" dirty="0">
              <a:solidFill>
                <a:srgbClr val="002060"/>
              </a:solidFill>
            </a:endParaRPr>
          </a:p>
        </p:txBody>
      </p:sp>
      <p:graphicFrame>
        <p:nvGraphicFramePr>
          <p:cNvPr id="4" name="Table 3">
            <a:extLst>
              <a:ext uri="{FF2B5EF4-FFF2-40B4-BE49-F238E27FC236}">
                <a16:creationId xmlns:a16="http://schemas.microsoft.com/office/drawing/2014/main" id="{F0A9629D-3378-4C95-8F46-16EFC7A8192B}"/>
              </a:ext>
            </a:extLst>
          </p:cNvPr>
          <p:cNvGraphicFramePr>
            <a:graphicFrameLocks noGrp="1"/>
          </p:cNvGraphicFramePr>
          <p:nvPr>
            <p:extLst>
              <p:ext uri="{D42A27DB-BD31-4B8C-83A1-F6EECF244321}">
                <p14:modId xmlns:p14="http://schemas.microsoft.com/office/powerpoint/2010/main" val="1004113174"/>
              </p:ext>
            </p:extLst>
          </p:nvPr>
        </p:nvGraphicFramePr>
        <p:xfrm>
          <a:off x="1311564" y="2928361"/>
          <a:ext cx="10233891" cy="1210369"/>
        </p:xfrm>
        <a:graphic>
          <a:graphicData uri="http://schemas.openxmlformats.org/drawingml/2006/table">
            <a:tbl>
              <a:tblPr>
                <a:tableStyleId>{5C22544A-7EE6-4342-B048-85BDC9FD1C3A}</a:tableStyleId>
              </a:tblPr>
              <a:tblGrid>
                <a:gridCol w="1539750">
                  <a:extLst>
                    <a:ext uri="{9D8B030D-6E8A-4147-A177-3AD203B41FA5}">
                      <a16:colId xmlns:a16="http://schemas.microsoft.com/office/drawing/2014/main" val="3921401131"/>
                    </a:ext>
                  </a:extLst>
                </a:gridCol>
                <a:gridCol w="8694141">
                  <a:extLst>
                    <a:ext uri="{9D8B030D-6E8A-4147-A177-3AD203B41FA5}">
                      <a16:colId xmlns:a16="http://schemas.microsoft.com/office/drawing/2014/main" val="2691837765"/>
                    </a:ext>
                  </a:extLst>
                </a:gridCol>
              </a:tblGrid>
              <a:tr h="314325">
                <a:tc>
                  <a:txBody>
                    <a:bodyPr/>
                    <a:lstStyle/>
                    <a:p>
                      <a:pPr algn="ctr" fontAlgn="b"/>
                      <a:r>
                        <a:rPr lang="en-US" sz="2000" b="1" u="none" strike="noStrike" dirty="0">
                          <a:effectLst/>
                        </a:rPr>
                        <a:t>Attribute</a:t>
                      </a:r>
                      <a:endParaRPr lang="en-US" sz="2000" b="1" i="0" u="none" strike="noStrike" dirty="0">
                        <a:solidFill>
                          <a:srgbClr val="000000"/>
                        </a:solidFill>
                        <a:effectLst/>
                        <a:latin typeface="Calibri" panose="020F0502020204030204" pitchFamily="34" charset="0"/>
                      </a:endParaRPr>
                    </a:p>
                  </a:txBody>
                  <a:tcPr marL="9525" marR="9525" marT="9525" marB="0" anchor="b">
                    <a:solidFill>
                      <a:srgbClr val="0070C0"/>
                    </a:solidFill>
                  </a:tcPr>
                </a:tc>
                <a:tc>
                  <a:txBody>
                    <a:bodyPr/>
                    <a:lstStyle/>
                    <a:p>
                      <a:pPr algn="ctr" fontAlgn="b"/>
                      <a:r>
                        <a:rPr lang="en-US" sz="2000" b="1" u="none" strike="noStrike" dirty="0">
                          <a:effectLst/>
                        </a:rPr>
                        <a:t>Description</a:t>
                      </a:r>
                      <a:endParaRPr lang="en-US" sz="2000" b="1" i="0" u="none" strike="noStrike" dirty="0">
                        <a:solidFill>
                          <a:srgbClr val="000000"/>
                        </a:solidFill>
                        <a:effectLst/>
                        <a:latin typeface="Calibri" panose="020F0502020204030204" pitchFamily="34" charset="0"/>
                      </a:endParaRPr>
                    </a:p>
                  </a:txBody>
                  <a:tcPr marL="9525" marR="9525" marT="9525" marB="0" anchor="b">
                    <a:solidFill>
                      <a:srgbClr val="0070C0"/>
                    </a:solidFill>
                  </a:tcPr>
                </a:tc>
                <a:extLst>
                  <a:ext uri="{0D108BD9-81ED-4DB2-BD59-A6C34878D82A}">
                    <a16:rowId xmlns:a16="http://schemas.microsoft.com/office/drawing/2014/main" val="885119575"/>
                  </a:ext>
                </a:extLst>
              </a:tr>
              <a:tr h="253365">
                <a:tc>
                  <a:txBody>
                    <a:bodyPr/>
                    <a:lstStyle/>
                    <a:p>
                      <a:pPr algn="l" fontAlgn="b"/>
                      <a:r>
                        <a:rPr lang="en-US" sz="1600" u="none" strike="noStrike" dirty="0">
                          <a:solidFill>
                            <a:srgbClr val="002060"/>
                          </a:solidFill>
                          <a:effectLst/>
                        </a:rPr>
                        <a:t>Discount</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b="0" i="0" u="none" strike="noStrike" dirty="0">
                          <a:solidFill>
                            <a:srgbClr val="002060"/>
                          </a:solidFill>
                          <a:effectLst/>
                          <a:latin typeface="Calibri" panose="020F0502020204030204" pitchFamily="34" charset="0"/>
                        </a:rPr>
                        <a:t>Discount given during Sales</a:t>
                      </a:r>
                    </a:p>
                  </a:txBody>
                  <a:tcPr marL="9525" marR="9525" marT="9525" marB="0" anchor="b">
                    <a:solidFill>
                      <a:schemeClr val="bg2"/>
                    </a:solidFill>
                  </a:tcPr>
                </a:tc>
                <a:extLst>
                  <a:ext uri="{0D108BD9-81ED-4DB2-BD59-A6C34878D82A}">
                    <a16:rowId xmlns:a16="http://schemas.microsoft.com/office/drawing/2014/main" val="2981007453"/>
                  </a:ext>
                </a:extLst>
              </a:tr>
              <a:tr h="283845">
                <a:tc>
                  <a:txBody>
                    <a:bodyPr/>
                    <a:lstStyle/>
                    <a:p>
                      <a:pPr algn="l" fontAlgn="b"/>
                      <a:r>
                        <a:rPr lang="en-US" sz="1600" u="none" strike="noStrike" kern="1200" dirty="0">
                          <a:solidFill>
                            <a:srgbClr val="002060"/>
                          </a:solidFill>
                          <a:effectLst/>
                          <a:latin typeface="+mn-lt"/>
                          <a:ea typeface="+mn-ea"/>
                          <a:cs typeface="+mn-cs"/>
                        </a:rPr>
                        <a:t>Weekly Sales</a:t>
                      </a:r>
                    </a:p>
                  </a:txBody>
                  <a:tcPr marL="9525" marR="9525" marT="9525" marB="0" anchor="b">
                    <a:solidFill>
                      <a:schemeClr val="bg2"/>
                    </a:solidFill>
                  </a:tcPr>
                </a:tc>
                <a:tc>
                  <a:txBody>
                    <a:bodyPr/>
                    <a:lstStyle/>
                    <a:p>
                      <a:pPr algn="l" fontAlgn="b"/>
                      <a:r>
                        <a:rPr lang="en-US" sz="1600" u="none" strike="noStrike" dirty="0">
                          <a:solidFill>
                            <a:srgbClr val="002060"/>
                          </a:solidFill>
                          <a:effectLst/>
                        </a:rPr>
                        <a:t>Volume sales on weekly basis</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396968852"/>
                  </a:ext>
                </a:extLst>
              </a:tr>
              <a:tr h="358834">
                <a:tc>
                  <a:txBody>
                    <a:bodyPr/>
                    <a:lstStyle/>
                    <a:p>
                      <a:pPr algn="l" fontAlgn="b"/>
                      <a:r>
                        <a:rPr lang="en-US" sz="1600" u="none" strike="noStrike" dirty="0">
                          <a:solidFill>
                            <a:srgbClr val="002060"/>
                          </a:solidFill>
                          <a:effectLst/>
                        </a:rPr>
                        <a:t>Monthly Sales</a:t>
                      </a:r>
                      <a:endParaRPr lang="en-US" sz="1600" b="0" i="0" u="none" strike="noStrike" dirty="0">
                        <a:solidFill>
                          <a:srgbClr val="002060"/>
                        </a:solidFill>
                        <a:effectLst/>
                        <a:latin typeface="Calibri" panose="020F0502020204030204" pitchFamily="34" charset="0"/>
                      </a:endParaRPr>
                    </a:p>
                  </a:txBody>
                  <a:tcPr marL="9525" marR="9525" marT="9525" marB="0" anchor="b">
                    <a:lnB w="12700" cap="flat" cmpd="sng" algn="ctr">
                      <a:solidFill>
                        <a:schemeClr val="tx1"/>
                      </a:solidFill>
                      <a:prstDash val="solid"/>
                      <a:round/>
                      <a:headEnd type="none" w="med" len="med"/>
                      <a:tailEnd type="none" w="med" len="med"/>
                    </a:lnB>
                    <a:solidFill>
                      <a:schemeClr val="bg2"/>
                    </a:solidFill>
                  </a:tcPr>
                </a:tc>
                <a:tc>
                  <a:txBody>
                    <a:bodyPr/>
                    <a:lstStyle/>
                    <a:p>
                      <a:pPr algn="l" fontAlgn="b"/>
                      <a:r>
                        <a:rPr lang="en-US" sz="1600" u="none" strike="noStrike" dirty="0">
                          <a:solidFill>
                            <a:srgbClr val="002060"/>
                          </a:solidFill>
                          <a:effectLst/>
                        </a:rPr>
                        <a:t>Volume sales on monthly basis</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extLst>
                  <a:ext uri="{0D108BD9-81ED-4DB2-BD59-A6C34878D82A}">
                    <a16:rowId xmlns:a16="http://schemas.microsoft.com/office/drawing/2014/main" val="2197144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947352670"/>
              </p:ext>
            </p:extLst>
          </p:nvPr>
        </p:nvGraphicFramePr>
        <p:xfrm>
          <a:off x="1311564" y="4106846"/>
          <a:ext cx="10233891" cy="253365"/>
        </p:xfrm>
        <a:graphic>
          <a:graphicData uri="http://schemas.openxmlformats.org/drawingml/2006/table">
            <a:tbl>
              <a:tblPr>
                <a:tableStyleId>{5C22544A-7EE6-4342-B048-85BDC9FD1C3A}</a:tableStyleId>
              </a:tblPr>
              <a:tblGrid>
                <a:gridCol w="1539750">
                  <a:extLst>
                    <a:ext uri="{9D8B030D-6E8A-4147-A177-3AD203B41FA5}">
                      <a16:colId xmlns:a16="http://schemas.microsoft.com/office/drawing/2014/main" val="17527180"/>
                    </a:ext>
                  </a:extLst>
                </a:gridCol>
                <a:gridCol w="8694141">
                  <a:extLst>
                    <a:ext uri="{9D8B030D-6E8A-4147-A177-3AD203B41FA5}">
                      <a16:colId xmlns:a16="http://schemas.microsoft.com/office/drawing/2014/main" val="4148174983"/>
                    </a:ext>
                  </a:extLst>
                </a:gridCol>
              </a:tblGrid>
              <a:tr h="231130">
                <a:tc>
                  <a:txBody>
                    <a:bodyPr/>
                    <a:lstStyle/>
                    <a:p>
                      <a:pPr algn="l" fontAlgn="b"/>
                      <a:r>
                        <a:rPr lang="en-US" sz="1600" u="none" strike="noStrike" kern="1200" dirty="0" err="1">
                          <a:solidFill>
                            <a:srgbClr val="002060"/>
                          </a:solidFill>
                          <a:effectLst/>
                          <a:latin typeface="+mn-lt"/>
                          <a:ea typeface="+mn-ea"/>
                          <a:cs typeface="+mn-cs"/>
                        </a:rPr>
                        <a:t>adStockAdvt</a:t>
                      </a:r>
                      <a:endParaRPr lang="en-US" sz="1600" u="none" strike="noStrike" kern="1200" dirty="0">
                        <a:solidFill>
                          <a:srgbClr val="002060"/>
                        </a:solidFill>
                        <a:effectLst/>
                        <a:latin typeface="+mn-lt"/>
                        <a:ea typeface="+mn-ea"/>
                        <a:cs typeface="+mn-cs"/>
                      </a:endParaRPr>
                    </a:p>
                  </a:txBody>
                  <a:tcPr marL="9525" marR="9525" marT="9525" marB="0" anchor="b">
                    <a:solidFill>
                      <a:schemeClr val="bg2"/>
                    </a:solidFill>
                  </a:tcPr>
                </a:tc>
                <a:tc>
                  <a:txBody>
                    <a:bodyPr/>
                    <a:lstStyle/>
                    <a:p>
                      <a:pPr algn="l" fontAlgn="b"/>
                      <a:r>
                        <a:rPr lang="en-US" sz="1600" b="0" i="0" u="none" strike="noStrike" dirty="0">
                          <a:solidFill>
                            <a:srgbClr val="002060"/>
                          </a:solidFill>
                          <a:effectLst/>
                          <a:latin typeface="Calibri" panose="020F0502020204030204" pitchFamily="34" charset="0"/>
                        </a:rPr>
                        <a:t> Impact of Investment on next 4 weeks*</a:t>
                      </a:r>
                    </a:p>
                  </a:txBody>
                  <a:tcPr marL="9525" marR="9525" marT="9525" marB="0" anchor="b">
                    <a:solidFill>
                      <a:schemeClr val="bg2"/>
                    </a:solidFill>
                  </a:tcPr>
                </a:tc>
                <a:extLst>
                  <a:ext uri="{0D108BD9-81ED-4DB2-BD59-A6C34878D82A}">
                    <a16:rowId xmlns:a16="http://schemas.microsoft.com/office/drawing/2014/main" val="3750560925"/>
                  </a:ext>
                </a:extLst>
              </a:tr>
            </a:tbl>
          </a:graphicData>
        </a:graphic>
      </p:graphicFrame>
      <p:sp>
        <p:nvSpPr>
          <p:cNvPr id="7" name="TextBox 6"/>
          <p:cNvSpPr txBox="1"/>
          <p:nvPr/>
        </p:nvSpPr>
        <p:spPr>
          <a:xfrm>
            <a:off x="1524000" y="5994400"/>
            <a:ext cx="8737600" cy="584775"/>
          </a:xfrm>
          <a:prstGeom prst="rect">
            <a:avLst/>
          </a:prstGeom>
          <a:noFill/>
        </p:spPr>
        <p:txBody>
          <a:bodyPr wrap="square" rtlCol="0">
            <a:spAutoFit/>
          </a:bodyPr>
          <a:lstStyle/>
          <a:p>
            <a:r>
              <a:rPr lang="en-IN" sz="1600" dirty="0">
                <a:solidFill>
                  <a:srgbClr val="002060"/>
                </a:solidFill>
                <a:latin typeface="Calibri" panose="020F0502020204030204" pitchFamily="34" charset="0"/>
              </a:rPr>
              <a:t>* EDA shows a lag of 4 weeks as a Carry over effect of media. </a:t>
            </a:r>
            <a:r>
              <a:rPr lang="en-IN" sz="1600" dirty="0" err="1">
                <a:solidFill>
                  <a:srgbClr val="002060"/>
                </a:solidFill>
                <a:latin typeface="Calibri" panose="020F0502020204030204" pitchFamily="34" charset="0"/>
              </a:rPr>
              <a:t>Adstock</a:t>
            </a:r>
            <a:r>
              <a:rPr lang="en-IN" sz="1600" dirty="0">
                <a:solidFill>
                  <a:srgbClr val="002060"/>
                </a:solidFill>
                <a:latin typeface="Calibri" panose="020F0502020204030204" pitchFamily="34" charset="0"/>
              </a:rPr>
              <a:t> rate of 0.2 assumed for preliminary analysis.</a:t>
            </a:r>
          </a:p>
        </p:txBody>
      </p:sp>
      <p:graphicFrame>
        <p:nvGraphicFramePr>
          <p:cNvPr id="10" name="Table 9"/>
          <p:cNvGraphicFramePr>
            <a:graphicFrameLocks noGrp="1"/>
          </p:cNvGraphicFramePr>
          <p:nvPr>
            <p:extLst>
              <p:ext uri="{D42A27DB-BD31-4B8C-83A1-F6EECF244321}">
                <p14:modId xmlns:p14="http://schemas.microsoft.com/office/powerpoint/2010/main" val="548240699"/>
              </p:ext>
            </p:extLst>
          </p:nvPr>
        </p:nvGraphicFramePr>
        <p:xfrm>
          <a:off x="1311563" y="4321605"/>
          <a:ext cx="10233891" cy="253365"/>
        </p:xfrm>
        <a:graphic>
          <a:graphicData uri="http://schemas.openxmlformats.org/drawingml/2006/table">
            <a:tbl>
              <a:tblPr>
                <a:tableStyleId>{5C22544A-7EE6-4342-B048-85BDC9FD1C3A}</a:tableStyleId>
              </a:tblPr>
              <a:tblGrid>
                <a:gridCol w="1539750">
                  <a:extLst>
                    <a:ext uri="{9D8B030D-6E8A-4147-A177-3AD203B41FA5}">
                      <a16:colId xmlns:a16="http://schemas.microsoft.com/office/drawing/2014/main" val="17527180"/>
                    </a:ext>
                  </a:extLst>
                </a:gridCol>
                <a:gridCol w="8694141">
                  <a:extLst>
                    <a:ext uri="{9D8B030D-6E8A-4147-A177-3AD203B41FA5}">
                      <a16:colId xmlns:a16="http://schemas.microsoft.com/office/drawing/2014/main" val="4148174983"/>
                    </a:ext>
                  </a:extLst>
                </a:gridCol>
              </a:tblGrid>
              <a:tr h="231130">
                <a:tc>
                  <a:txBody>
                    <a:bodyPr/>
                    <a:lstStyle/>
                    <a:p>
                      <a:pPr algn="l" fontAlgn="b"/>
                      <a:r>
                        <a:rPr lang="en-US" sz="1600" b="0" i="0" u="none" strike="noStrike" dirty="0" err="1">
                          <a:solidFill>
                            <a:srgbClr val="002060"/>
                          </a:solidFill>
                          <a:effectLst/>
                          <a:latin typeface="Calibri" panose="020F0502020204030204" pitchFamily="34" charset="0"/>
                        </a:rPr>
                        <a:t>PromotionWeek</a:t>
                      </a:r>
                      <a:endParaRPr lang="en-US" sz="1600" b="0" i="0" u="none" strike="noStrike" dirty="0">
                        <a:solidFill>
                          <a:srgbClr val="002060"/>
                        </a:solidFill>
                        <a:effectLst/>
                        <a:latin typeface="Calibri" panose="020F0502020204030204" pitchFamily="34" charset="0"/>
                      </a:endParaRPr>
                    </a:p>
                  </a:txBody>
                  <a:tcPr marL="9525" marR="9525" marT="9525" marB="0" anchor="b">
                    <a:solidFill>
                      <a:schemeClr val="bg2"/>
                    </a:solidFill>
                  </a:tcPr>
                </a:tc>
                <a:tc>
                  <a:txBody>
                    <a:bodyPr/>
                    <a:lstStyle/>
                    <a:p>
                      <a:pPr algn="l" fontAlgn="b"/>
                      <a:r>
                        <a:rPr lang="en-US" sz="1600" b="0" i="0" u="none" strike="noStrike" dirty="0">
                          <a:solidFill>
                            <a:srgbClr val="002060"/>
                          </a:solidFill>
                          <a:effectLst/>
                          <a:latin typeface="Calibri" panose="020F0502020204030204" pitchFamily="34" charset="0"/>
                        </a:rPr>
                        <a:t> Identifies if there was any Promotion (Sales campaign) during the week</a:t>
                      </a:r>
                    </a:p>
                  </a:txBody>
                  <a:tcPr marL="9525" marR="9525" marT="9525" marB="0" anchor="b">
                    <a:solidFill>
                      <a:schemeClr val="bg2"/>
                    </a:solidFill>
                  </a:tcPr>
                </a:tc>
                <a:extLst>
                  <a:ext uri="{0D108BD9-81ED-4DB2-BD59-A6C34878D82A}">
                    <a16:rowId xmlns:a16="http://schemas.microsoft.com/office/drawing/2014/main" val="3750560925"/>
                  </a:ext>
                </a:extLst>
              </a:tr>
            </a:tbl>
          </a:graphicData>
        </a:graphic>
      </p:graphicFrame>
    </p:spTree>
    <p:extLst>
      <p:ext uri="{BB962C8B-B14F-4D97-AF65-F5344CB8AC3E}">
        <p14:creationId xmlns:p14="http://schemas.microsoft.com/office/powerpoint/2010/main" val="3843152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D46E5C-C9FF-440A-BFFB-8156379E19D4}"/>
              </a:ext>
            </a:extLst>
          </p:cNvPr>
          <p:cNvSpPr/>
          <p:nvPr/>
        </p:nvSpPr>
        <p:spPr>
          <a:xfrm>
            <a:off x="6974380" y="4979326"/>
            <a:ext cx="4006735" cy="1363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Title 8">
            <a:extLst>
              <a:ext uri="{FF2B5EF4-FFF2-40B4-BE49-F238E27FC236}">
                <a16:creationId xmlns:a16="http://schemas.microsoft.com/office/drawing/2014/main" id="{EFA493D6-4E41-4F66-8FE5-9757B96E3F8D}"/>
              </a:ext>
            </a:extLst>
          </p:cNvPr>
          <p:cNvSpPr>
            <a:spLocks noGrp="1"/>
          </p:cNvSpPr>
          <p:nvPr>
            <p:ph type="title"/>
          </p:nvPr>
        </p:nvSpPr>
        <p:spPr>
          <a:xfrm>
            <a:off x="1138416" y="1626160"/>
            <a:ext cx="8153366" cy="405840"/>
          </a:xfrm>
        </p:spPr>
        <p:txBody>
          <a:bodyPr vert="horz" lIns="91440" tIns="45720" rIns="91440" bIns="45720" rtlCol="0" anchor="ctr">
            <a:normAutofit fontScale="90000"/>
          </a:bodyPr>
          <a:lstStyle/>
          <a:p>
            <a:r>
              <a:rPr lang="en-US" sz="2000" dirty="0">
                <a:solidFill>
                  <a:srgbClr val="FFC000"/>
                </a:solidFill>
              </a:rPr>
              <a:t>Data Understanding, Preparation and EDA: </a:t>
            </a:r>
            <a:r>
              <a:rPr lang="en-US" sz="2000" dirty="0">
                <a:solidFill>
                  <a:srgbClr val="002060"/>
                </a:solidFill>
              </a:rPr>
              <a:t>Data Preparation</a:t>
            </a:r>
            <a:r>
              <a:rPr lang="en-US" sz="2000" dirty="0">
                <a:solidFill>
                  <a:srgbClr val="FFC000"/>
                </a:solidFill>
              </a:rPr>
              <a:t>  </a:t>
            </a:r>
            <a:br>
              <a:rPr lang="en-US" sz="3700" dirty="0"/>
            </a:br>
            <a:br>
              <a:rPr lang="en-US" sz="3700" dirty="0"/>
            </a:br>
            <a:endParaRPr lang="en-US" sz="3700" dirty="0"/>
          </a:p>
        </p:txBody>
      </p:sp>
      <p:sp>
        <p:nvSpPr>
          <p:cNvPr id="2" name="TextBox 1"/>
          <p:cNvSpPr txBox="1"/>
          <p:nvPr/>
        </p:nvSpPr>
        <p:spPr>
          <a:xfrm>
            <a:off x="1302327" y="2152073"/>
            <a:ext cx="10187709" cy="5078313"/>
          </a:xfrm>
          <a:prstGeom prst="rect">
            <a:avLst/>
          </a:prstGeom>
          <a:noFill/>
        </p:spPr>
        <p:txBody>
          <a:bodyPr wrap="square" rtlCol="0">
            <a:spAutoFit/>
          </a:bodyPr>
          <a:lstStyle/>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r>
              <a:rPr lang="en-IN" dirty="0">
                <a:solidFill>
                  <a:srgbClr val="002060"/>
                </a:solidFill>
              </a:rPr>
              <a:t>Weekly Aggregation and ordering of Orders </a:t>
            </a:r>
          </a:p>
          <a:p>
            <a:pPr marL="285750" indent="-285750">
              <a:buFont typeface="Wingdings" panose="05000000000000000000" pitchFamily="2" charset="2"/>
              <a:buChar char="q"/>
            </a:pPr>
            <a:endParaRPr lang="en-IN" dirty="0">
              <a:solidFill>
                <a:srgbClr val="002060"/>
              </a:solidFill>
            </a:endParaRPr>
          </a:p>
          <a:p>
            <a:pPr marL="285750" indent="-285750">
              <a:buFont typeface="Wingdings" panose="05000000000000000000" pitchFamily="2" charset="2"/>
              <a:buChar char="q"/>
            </a:pPr>
            <a:r>
              <a:rPr lang="en-IN" dirty="0">
                <a:solidFill>
                  <a:srgbClr val="002060"/>
                </a:solidFill>
              </a:rPr>
              <a:t>NA check  </a:t>
            </a:r>
          </a:p>
          <a:p>
            <a:r>
              <a:rPr lang="en-IN" dirty="0">
                <a:solidFill>
                  <a:srgbClr val="002060"/>
                </a:solidFill>
              </a:rPr>
              <a:t>	Orders with NA value of GMV are also missing values for </a:t>
            </a:r>
            <a:r>
              <a:rPr lang="en-IN" dirty="0" err="1">
                <a:solidFill>
                  <a:srgbClr val="002060"/>
                </a:solidFill>
              </a:rPr>
              <a:t>cust_id</a:t>
            </a:r>
            <a:r>
              <a:rPr lang="en-IN" dirty="0">
                <a:solidFill>
                  <a:srgbClr val="002060"/>
                </a:solidFill>
              </a:rPr>
              <a:t> and </a:t>
            </a:r>
            <a:r>
              <a:rPr lang="en-IN" dirty="0" err="1">
                <a:solidFill>
                  <a:srgbClr val="002060"/>
                </a:solidFill>
              </a:rPr>
              <a:t>pincode</a:t>
            </a:r>
            <a:r>
              <a:rPr lang="en-IN" dirty="0">
                <a:solidFill>
                  <a:srgbClr val="002060"/>
                </a:solidFill>
              </a:rPr>
              <a:t>. Orders removed.</a:t>
            </a:r>
          </a:p>
          <a:p>
            <a:pPr marL="285750" indent="-285750">
              <a:buFont typeface="Wingdings" panose="05000000000000000000" pitchFamily="2" charset="2"/>
              <a:buChar char="q"/>
            </a:pPr>
            <a:endParaRPr lang="en-IN" dirty="0">
              <a:solidFill>
                <a:srgbClr val="002060"/>
              </a:solidFill>
            </a:endParaRPr>
          </a:p>
          <a:p>
            <a:pPr marL="285750" indent="-285750">
              <a:buFont typeface="Wingdings" panose="05000000000000000000" pitchFamily="2" charset="2"/>
              <a:buChar char="q"/>
            </a:pPr>
            <a:r>
              <a:rPr lang="en-IN" dirty="0">
                <a:solidFill>
                  <a:srgbClr val="002060"/>
                </a:solidFill>
              </a:rPr>
              <a:t>Invalid Values</a:t>
            </a:r>
          </a:p>
          <a:p>
            <a:r>
              <a:rPr lang="en-IN" dirty="0">
                <a:solidFill>
                  <a:srgbClr val="002060"/>
                </a:solidFill>
              </a:rPr>
              <a:t>	Orders with zero value of MRP removed. </a:t>
            </a:r>
          </a:p>
          <a:p>
            <a:r>
              <a:rPr lang="en-IN" dirty="0">
                <a:solidFill>
                  <a:srgbClr val="002060"/>
                </a:solidFill>
              </a:rPr>
              <a:t>	Orders with negative values of </a:t>
            </a:r>
            <a:r>
              <a:rPr lang="en-IN" dirty="0" err="1">
                <a:solidFill>
                  <a:srgbClr val="002060"/>
                </a:solidFill>
              </a:rPr>
              <a:t>sla</a:t>
            </a:r>
            <a:r>
              <a:rPr lang="en-IN" dirty="0">
                <a:solidFill>
                  <a:srgbClr val="002060"/>
                </a:solidFill>
              </a:rPr>
              <a:t> attribute removed.</a:t>
            </a:r>
          </a:p>
          <a:p>
            <a:pPr marL="285750" indent="-285750">
              <a:buFont typeface="Wingdings" panose="05000000000000000000" pitchFamily="2" charset="2"/>
              <a:buChar char="q"/>
            </a:pPr>
            <a:endParaRPr lang="en-IN" dirty="0">
              <a:solidFill>
                <a:srgbClr val="002060"/>
              </a:solidFill>
            </a:endParaRPr>
          </a:p>
          <a:p>
            <a:pPr marL="285750" indent="-285750">
              <a:buFont typeface="Wingdings" panose="05000000000000000000" pitchFamily="2" charset="2"/>
              <a:buChar char="q"/>
            </a:pPr>
            <a:r>
              <a:rPr lang="en-IN" dirty="0">
                <a:solidFill>
                  <a:srgbClr val="002060"/>
                </a:solidFill>
              </a:rPr>
              <a:t>Sales Week Tagging</a:t>
            </a:r>
          </a:p>
          <a:p>
            <a:endParaRPr lang="en-IN" dirty="0">
              <a:solidFill>
                <a:srgbClr val="002060"/>
              </a:solidFill>
            </a:endParaRPr>
          </a:p>
          <a:p>
            <a:pPr marL="285750" indent="-285750">
              <a:buFont typeface="Wingdings" panose="05000000000000000000" pitchFamily="2" charset="2"/>
              <a:buChar char="q"/>
            </a:pPr>
            <a:r>
              <a:rPr lang="en-GB" dirty="0">
                <a:solidFill>
                  <a:srgbClr val="002060"/>
                </a:solidFill>
              </a:rPr>
              <a:t>Categorical variable ‘Payment Type’ converted into numeric values (COD = 1, Prepaid = 0)</a:t>
            </a:r>
            <a:endParaRPr lang="en-IN" dirty="0">
              <a:solidFill>
                <a:srgbClr val="002060"/>
              </a:solidFill>
            </a:endParaRPr>
          </a:p>
          <a:p>
            <a:endParaRPr lang="en-IN" dirty="0"/>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72421579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TM10001106[[fn=Badge]]</Template>
  <TotalTime>526</TotalTime>
  <Words>871</Words>
  <Application>Microsoft Office PowerPoint</Application>
  <PresentationFormat>Widescreen</PresentationFormat>
  <Paragraphs>203</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font-regular</vt:lpstr>
      <vt:lpstr>Gill Sans MT</vt:lpstr>
      <vt:lpstr>Impact</vt:lpstr>
      <vt:lpstr>Times New Roman</vt:lpstr>
      <vt:lpstr>Wingdings</vt:lpstr>
      <vt:lpstr>Badge</vt:lpstr>
      <vt:lpstr>e-commerce</vt:lpstr>
      <vt:lpstr>Group Members:</vt:lpstr>
      <vt:lpstr>Content:</vt:lpstr>
      <vt:lpstr>Background  - Ecommerce Case Study:  </vt:lpstr>
      <vt:lpstr>Data Understanding, Preparation and EDA: Major Attributes     </vt:lpstr>
      <vt:lpstr>Data Understanding, Preparation and EDA: Major Attributes     </vt:lpstr>
      <vt:lpstr>Data Understanding, Preparation and EDA: segmentation of data    </vt:lpstr>
      <vt:lpstr>Data Understanding, Preparation and EDA: Derived Attributes    </vt:lpstr>
      <vt:lpstr>Data Understanding, Preparation and EDA: Data Preparation    </vt:lpstr>
      <vt:lpstr>Data Understanding, Preparation and EDA: Data Visualization  </vt:lpstr>
      <vt:lpstr>Data Understanding, Preparation and EDA: DATA VISUALIZATION    </vt:lpstr>
      <vt:lpstr>Data Understanding, Preparation and EDA: DATA VISUALIZATION    </vt:lpstr>
      <vt:lpstr>Data Understanding, Preparation and EDA: DATA VISUALIZATION    </vt:lpstr>
      <vt:lpstr>Data Understanding, Preparation and EDA: DATA VISUALIZATION  </vt:lpstr>
      <vt:lpstr>Data Understanding, Preparation and EDA: DATA VISUALIZATION  </vt:lpstr>
      <vt:lpstr>Model GENERATION/ Evaluation:  </vt:lpstr>
      <vt:lpstr>  Model GENERATION/ Evaluation:    </vt:lpstr>
      <vt:lpstr>  Model GENERATION/ Evaluation:    </vt:lpstr>
      <vt:lpstr>   Notes on Continuity: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Investment Case Study  Submission</dc:title>
  <dc:creator>Chandrakanth Nagaraj</dc:creator>
  <cp:lastModifiedBy>nit_i</cp:lastModifiedBy>
  <cp:revision>248</cp:revision>
  <dcterms:created xsi:type="dcterms:W3CDTF">2016-06-09T08:16:28Z</dcterms:created>
  <dcterms:modified xsi:type="dcterms:W3CDTF">2018-02-18T16:14:00Z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qChecksum">
    <vt:lpwstr>5F29BD6B60100EC5755A130729E4236E</vt:lpwstr>
  </property>
  <property fmtid="{D5CDD505-2E9C-101B-9397-08002B2CF9AE}" pid="3" name="CqInformationType">
    <vt:lpwstr>Working Standard</vt:lpwstr>
  </property>
  <property fmtid="{D5CDD505-2E9C-101B-9397-08002B2CF9AE}" pid="4" name="CqVitality">
    <vt:lpwstr/>
  </property>
  <property fmtid="{D5CDD505-2E9C-101B-9397-08002B2CF9AE}" pid="5" name="CqDisclosureRange">
    <vt:lpwstr/>
  </property>
  <property fmtid="{D5CDD505-2E9C-101B-9397-08002B2CF9AE}" pid="6" name="CqDisclosureRangeStamp">
    <vt:lpwstr/>
  </property>
  <property fmtid="{D5CDD505-2E9C-101B-9397-08002B2CF9AE}" pid="7" name="CqDisclosureRangeLimitation">
    <vt:lpwstr/>
  </property>
  <property fmtid="{D5CDD505-2E9C-101B-9397-08002B2CF9AE}" pid="8" name="CqOwner">
    <vt:lpwstr>NAGARC</vt:lpwstr>
  </property>
  <property fmtid="{D5CDD505-2E9C-101B-9397-08002B2CF9AE}" pid="9" name="CqDepartment">
    <vt:lpwstr/>
  </property>
  <property fmtid="{D5CDD505-2E9C-101B-9397-08002B2CF9AE}" pid="10" name="CqCompanyOwner">
    <vt:lpwstr>NTT DATA</vt:lpwstr>
  </property>
</Properties>
</file>